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CECD"/>
          </a:solidFill>
        </a:fill>
      </a:tcStyle>
    </a:wholeTbl>
    <a:band2H>
      <a:tcTxStyle/>
      <a:tcStyle>
        <a:tcBdr/>
        <a:fill>
          <a:solidFill>
            <a:srgbClr val="EBE8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7B018BB-80A7-4F77-B60F-C8B233D01FF8}"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FDD"/>
          </a:solidFill>
        </a:fill>
      </a:tcStyle>
    </a:wholeTbl>
    <a:band2H>
      <a:tcTxStyle/>
      <a:tcStyle>
        <a:tcBdr/>
        <a:fill>
          <a:solidFill>
            <a:srgbClr val="EEF0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1D0"/>
          </a:solidFill>
        </a:fill>
      </a:tcStyle>
    </a:wholeTbl>
    <a:band2H>
      <a:tcTxStyle/>
      <a:tcStyle>
        <a:tcBdr/>
        <a:fill>
          <a:solidFill>
            <a:srgbClr val="EBE9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Arial"/>
          <a:ea typeface="Arial"/>
          <a:cs typeface="Arial"/>
        </a:font>
        <a:srgbClr val="29293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292934"/>
      </a:tcTxStyle>
      <a:tcStyle>
        <a:tcBdr>
          <a:left>
            <a:ln w="12700" cap="flat">
              <a:noFill/>
              <a:miter lim="400000"/>
            </a:ln>
          </a:left>
          <a:right>
            <a:ln w="12700" cap="flat">
              <a:noFill/>
              <a:miter lim="400000"/>
            </a:ln>
          </a:right>
          <a:top>
            <a:ln w="508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C"/>
          </a:solidFill>
        </a:fill>
      </a:tcStyle>
    </a:wholeTbl>
    <a:band2H>
      <a:tcTxStyle/>
      <a:tcStyle>
        <a:tcBdr/>
        <a:fill>
          <a:solidFill>
            <a:srgbClr val="E7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firstRow>
  </a:tblStyle>
  <a:tblStyle styleId="{2708684C-4D16-4618-839F-0558EEFCDFE6}" styleName="">
    <a:tblBg/>
    <a:wholeTbl>
      <a:tcTxStyle b="off"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wholeTbl>
    <a:band2H>
      <a:tcTxStyle/>
      <a:tcStyle>
        <a:tcBdr/>
        <a:fill>
          <a:solidFill>
            <a:srgbClr val="FFFFFF"/>
          </a:solidFill>
        </a:fill>
      </a:tcStyle>
    </a:band2H>
    <a:firstCol>
      <a:tcTxStyle b="on"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firstCol>
    <a:lastRow>
      <a:tcTxStyle b="on"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508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lastRow>
    <a:firstRow>
      <a:tcTxStyle b="on"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254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firstRow>
  </a:tblStyle>
  <a:tblStyle styleId="{8F44A2F1-9E1F-4B54-A3A2-5F16C0AD49E2}" styleName="">
    <a:tblBg/>
    <a:wholeTbl>
      <a:tcTxStyle b="off" i="off">
        <a:font>
          <a:latin typeface="Times New Roman"/>
          <a:ea typeface="Times New Roman"/>
          <a:cs typeface="Times New Roman"/>
        </a:font>
        <a:srgbClr val="292934"/>
      </a:tcTxStyle>
      <a:tcStyle>
        <a:tcBdr>
          <a:left>
            <a:ln w="6350" cap="flat">
              <a:solidFill>
                <a:srgbClr val="CBCBCB"/>
              </a:solidFill>
              <a:prstDash val="solid"/>
              <a:miter lim="400000"/>
            </a:ln>
          </a:left>
          <a:right>
            <a:ln w="6350" cap="flat">
              <a:solidFill>
                <a:srgbClr val="CBCBCB"/>
              </a:solidFill>
              <a:prstDash val="solid"/>
              <a:miter lim="400000"/>
            </a:ln>
          </a:right>
          <a:top>
            <a:ln w="6350" cap="flat">
              <a:solidFill>
                <a:srgbClr val="CBCBCB"/>
              </a:solidFill>
              <a:prstDash val="solid"/>
              <a:miter lim="400000"/>
            </a:ln>
          </a:top>
          <a:bottom>
            <a:ln w="6350" cap="flat">
              <a:solidFill>
                <a:srgbClr val="CBCBCB"/>
              </a:solidFill>
              <a:prstDash val="solid"/>
              <a:miter lim="400000"/>
            </a:ln>
          </a:bottom>
          <a:insideH>
            <a:ln w="6350" cap="flat">
              <a:solidFill>
                <a:srgbClr val="CBCBCB"/>
              </a:solidFill>
              <a:prstDash val="solid"/>
              <a:miter lim="400000"/>
            </a:ln>
          </a:insideH>
          <a:insideV>
            <a:ln w="6350" cap="flat">
              <a:solidFill>
                <a:srgbClr val="CBCBCB"/>
              </a:solidFill>
              <a:prstDash val="solid"/>
              <a:miter lim="400000"/>
            </a:ln>
          </a:insideV>
        </a:tcBdr>
        <a:fill>
          <a:solidFill>
            <a:srgbClr val="D6CECD"/>
          </a:solidFill>
        </a:fill>
      </a:tcStyle>
    </a:wholeTbl>
    <a:band2H>
      <a:tcTxStyle/>
      <a:tcStyle>
        <a:tcBdr/>
        <a:fill>
          <a:solidFill>
            <a:srgbClr val="EBE8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17" d="100"/>
          <a:sy n="117" d="100"/>
        </p:scale>
        <p:origin x="148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1143000" y="685800"/>
            <a:ext cx="4572000" cy="3429000"/>
          </a:xfrm>
          <a:prstGeom prst="rect">
            <a:avLst/>
          </a:prstGeom>
        </p:spPr>
        <p:txBody>
          <a:bodyPr/>
          <a:lstStyle/>
          <a:p>
            <a:endParaRPr/>
          </a:p>
        </p:txBody>
      </p:sp>
      <p:sp>
        <p:nvSpPr>
          <p:cNvPr id="264" name="Shape 2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5" name="Rectangle 10"/>
          <p:cNvSpPr/>
          <p:nvPr/>
        </p:nvSpPr>
        <p:spPr>
          <a:xfrm>
            <a:off x="1985340" y="347472"/>
            <a:ext cx="5685460" cy="45720"/>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16" name="Rectangle 6"/>
          <p:cNvSpPr/>
          <p:nvPr/>
        </p:nvSpPr>
        <p:spPr>
          <a:xfrm>
            <a:off x="0" y="6567343"/>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17" name="Picture 8" descr="Picture 8"/>
          <p:cNvPicPr>
            <a:picLocks noChangeAspect="1"/>
          </p:cNvPicPr>
          <p:nvPr/>
        </p:nvPicPr>
        <p:blipFill>
          <a:blip r:embed="rId2"/>
          <a:stretch>
            <a:fillRect/>
          </a:stretch>
        </p:blipFill>
        <p:spPr>
          <a:xfrm>
            <a:off x="101272" y="93726"/>
            <a:ext cx="1828801" cy="393192"/>
          </a:xfrm>
          <a:prstGeom prst="rect">
            <a:avLst/>
          </a:prstGeom>
          <a:ln w="12700">
            <a:miter lim="400000"/>
          </a:ln>
        </p:spPr>
      </p:pic>
      <p:pic>
        <p:nvPicPr>
          <p:cNvPr id="18" name="Picture 17" descr="Picture 17"/>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19" name="Title Text"/>
          <p:cNvSpPr txBox="1">
            <a:spLocks noGrp="1"/>
          </p:cNvSpPr>
          <p:nvPr>
            <p:ph type="title"/>
          </p:nvPr>
        </p:nvSpPr>
        <p:spPr>
          <a:xfrm>
            <a:off x="685800" y="1371600"/>
            <a:ext cx="7848600" cy="1927225"/>
          </a:xfrm>
          <a:prstGeom prst="rect">
            <a:avLst/>
          </a:prstGeom>
          <a:ln w="9525">
            <a:solidFill>
              <a:srgbClr val="FFFFFF"/>
            </a:solidFill>
            <a:round/>
          </a:ln>
        </p:spPr>
        <p:txBody>
          <a:bodyPr anchor="b"/>
          <a:lstStyle>
            <a:lvl1pPr>
              <a:defRPr sz="5400" cap="all">
                <a:solidFill>
                  <a:srgbClr val="808080"/>
                </a:solidFill>
              </a:defRPr>
            </a:lvl1pPr>
          </a:lstStyle>
          <a:p>
            <a:r>
              <a:t>Title Text</a:t>
            </a:r>
          </a:p>
        </p:txBody>
      </p:sp>
      <p:sp>
        <p:nvSpPr>
          <p:cNvPr id="20" name="Body Level One…"/>
          <p:cNvSpPr txBox="1">
            <a:spLocks noGrp="1"/>
          </p:cNvSpPr>
          <p:nvPr>
            <p:ph type="body" sz="quarter" idx="1"/>
          </p:nvPr>
        </p:nvSpPr>
        <p:spPr>
          <a:xfrm>
            <a:off x="685800" y="3505200"/>
            <a:ext cx="6400800" cy="1752600"/>
          </a:xfrm>
          <a:prstGeom prst="rect">
            <a:avLst/>
          </a:prstGeom>
        </p:spPr>
        <p:txBody>
          <a:bodyPr/>
          <a:lstStyle>
            <a:lvl1pPr marL="0" indent="0">
              <a:buClrTx/>
              <a:buSzTx/>
              <a:buFontTx/>
              <a:buNone/>
              <a:defRPr>
                <a:solidFill>
                  <a:srgbClr val="57576E"/>
                </a:solidFill>
              </a:defRPr>
            </a:lvl1pPr>
            <a:lvl2pPr marL="0" indent="457200">
              <a:buClrTx/>
              <a:buSzTx/>
              <a:buFontTx/>
              <a:buNone/>
              <a:defRPr>
                <a:solidFill>
                  <a:srgbClr val="57576E"/>
                </a:solidFill>
              </a:defRPr>
            </a:lvl2pPr>
            <a:lvl3pPr marL="0" indent="914400">
              <a:buClrTx/>
              <a:buSzTx/>
              <a:buFontTx/>
              <a:buNone/>
              <a:defRPr>
                <a:solidFill>
                  <a:srgbClr val="57576E"/>
                </a:solidFill>
              </a:defRPr>
            </a:lvl3pPr>
            <a:lvl4pPr marL="0" indent="1371600">
              <a:buClrTx/>
              <a:buSzTx/>
              <a:buFontTx/>
              <a:buNone/>
              <a:defRPr>
                <a:solidFill>
                  <a:srgbClr val="57576E"/>
                </a:solidFill>
              </a:defRPr>
            </a:lvl4pPr>
            <a:lvl5pPr marL="0" indent="1828800">
              <a:buClrTx/>
              <a:buSzTx/>
              <a:buFontTx/>
              <a:buNone/>
              <a:defRPr>
                <a:solidFill>
                  <a:srgbClr val="57576E"/>
                </a:solidFill>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 name="Straight Connector 10"/>
          <p:cNvSpPr/>
          <p:nvPr/>
        </p:nvSpPr>
        <p:spPr>
          <a:xfrm>
            <a:off x="685799" y="3335019"/>
            <a:ext cx="7848601" cy="1590"/>
          </a:xfrm>
          <a:prstGeom prst="line">
            <a:avLst/>
          </a:prstGeom>
          <a:ln w="19050">
            <a:solidFill>
              <a:srgbClr val="292934"/>
            </a:solidFill>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38" name="Rectangle 10"/>
          <p:cNvSpPr/>
          <p:nvPr/>
        </p:nvSpPr>
        <p:spPr>
          <a:xfrm>
            <a:off x="1985340" y="347472"/>
            <a:ext cx="5685460" cy="45720"/>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139" name="Rectangle 6"/>
          <p:cNvSpPr/>
          <p:nvPr/>
        </p:nvSpPr>
        <p:spPr>
          <a:xfrm>
            <a:off x="0" y="6567343"/>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140" name="Picture 8" descr="Picture 8"/>
          <p:cNvPicPr>
            <a:picLocks noChangeAspect="1"/>
          </p:cNvPicPr>
          <p:nvPr/>
        </p:nvPicPr>
        <p:blipFill>
          <a:blip r:embed="rId2"/>
          <a:stretch>
            <a:fillRect/>
          </a:stretch>
        </p:blipFill>
        <p:spPr>
          <a:xfrm>
            <a:off x="101272" y="93726"/>
            <a:ext cx="1828801" cy="393192"/>
          </a:xfrm>
          <a:prstGeom prst="rect">
            <a:avLst/>
          </a:prstGeom>
          <a:ln w="12700">
            <a:miter lim="400000"/>
          </a:ln>
        </p:spPr>
      </p:pic>
      <p:pic>
        <p:nvPicPr>
          <p:cNvPr id="141" name="Picture 17" descr="Picture 17"/>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142" name="Body Level One…"/>
          <p:cNvSpPr txBox="1">
            <a:spLocks noGrp="1"/>
          </p:cNvSpPr>
          <p:nvPr>
            <p:ph type="body" idx="1"/>
          </p:nvPr>
        </p:nvSpPr>
        <p:spPr>
          <a:xfrm>
            <a:off x="457200" y="3327400"/>
            <a:ext cx="8229600" cy="3073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4" name="Title Text"/>
          <p:cNvSpPr txBox="1">
            <a:spLocks noGrp="1"/>
          </p:cNvSpPr>
          <p:nvPr>
            <p:ph type="title"/>
          </p:nvPr>
        </p:nvSpPr>
        <p:spPr>
          <a:prstGeom prst="rect">
            <a:avLst/>
          </a:prstGeom>
          <a:ln w="9525">
            <a:solidFill>
              <a:srgbClr val="FFFFFF"/>
            </a:solidFill>
            <a:round/>
          </a:ln>
        </p:spPr>
        <p:txBody>
          <a:bodyPr/>
          <a:lstStyle>
            <a:lvl1pPr>
              <a:defRPr>
                <a:solidFill>
                  <a:srgbClr val="808080"/>
                </a:solidFill>
              </a:defRPr>
            </a:lvl1pPr>
          </a:lstStyle>
          <a:p>
            <a:r>
              <a:t>Title Text</a:t>
            </a:r>
          </a:p>
        </p:txBody>
      </p:sp>
      <p:sp>
        <p:nvSpPr>
          <p:cNvPr id="145" name="Footer Placeholder 3"/>
          <p:cNvSpPr txBox="1"/>
          <p:nvPr/>
        </p:nvSpPr>
        <p:spPr>
          <a:xfrm>
            <a:off x="2518673" y="6548390"/>
            <a:ext cx="411480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400">
                <a:solidFill>
                  <a:srgbClr val="FFCC66"/>
                </a:solidFill>
                <a:latin typeface="Avenir Black"/>
                <a:ea typeface="Avenir Black"/>
                <a:cs typeface="Avenir Black"/>
                <a:sym typeface="Avenir Black"/>
              </a:defRPr>
            </a:lvl1pPr>
          </a:lstStyle>
          <a:p>
            <a:r>
              <a:t>Air Transportation Systems Laboratory</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52" name="Rectangle 10"/>
          <p:cNvSpPr/>
          <p:nvPr/>
        </p:nvSpPr>
        <p:spPr>
          <a:xfrm>
            <a:off x="1985340" y="347472"/>
            <a:ext cx="5685460" cy="45720"/>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153" name="Rectangle 6"/>
          <p:cNvSpPr/>
          <p:nvPr/>
        </p:nvSpPr>
        <p:spPr>
          <a:xfrm>
            <a:off x="0" y="6567343"/>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154" name="Picture 8" descr="Picture 8"/>
          <p:cNvPicPr>
            <a:picLocks noChangeAspect="1"/>
          </p:cNvPicPr>
          <p:nvPr/>
        </p:nvPicPr>
        <p:blipFill>
          <a:blip r:embed="rId2"/>
          <a:stretch>
            <a:fillRect/>
          </a:stretch>
        </p:blipFill>
        <p:spPr>
          <a:xfrm>
            <a:off x="101272" y="93726"/>
            <a:ext cx="1828801" cy="393192"/>
          </a:xfrm>
          <a:prstGeom prst="rect">
            <a:avLst/>
          </a:prstGeom>
          <a:ln w="12700">
            <a:miter lim="400000"/>
          </a:ln>
        </p:spPr>
      </p:pic>
      <p:pic>
        <p:nvPicPr>
          <p:cNvPr id="155" name="Picture 17" descr="Picture 17"/>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156" name="Title Text"/>
          <p:cNvSpPr txBox="1">
            <a:spLocks noGrp="1"/>
          </p:cNvSpPr>
          <p:nvPr>
            <p:ph type="title"/>
          </p:nvPr>
        </p:nvSpPr>
        <p:spPr>
          <a:xfrm>
            <a:off x="6629400" y="609600"/>
            <a:ext cx="2057400" cy="5867400"/>
          </a:xfrm>
          <a:prstGeom prst="rect">
            <a:avLst/>
          </a:prstGeom>
          <a:ln w="9525">
            <a:solidFill>
              <a:srgbClr val="FFFFFF"/>
            </a:solidFill>
            <a:round/>
          </a:ln>
        </p:spPr>
        <p:txBody>
          <a:bodyPr anchor="b"/>
          <a:lstStyle>
            <a:lvl1pPr>
              <a:defRPr>
                <a:solidFill>
                  <a:srgbClr val="808080"/>
                </a:solidFill>
              </a:defRPr>
            </a:lvl1pPr>
          </a:lstStyle>
          <a:p>
            <a:r>
              <a:t>Title Text</a:t>
            </a:r>
          </a:p>
        </p:txBody>
      </p:sp>
      <p:sp>
        <p:nvSpPr>
          <p:cNvPr id="157" name="Body Level One…"/>
          <p:cNvSpPr txBox="1">
            <a:spLocks noGrp="1"/>
          </p:cNvSpPr>
          <p:nvPr>
            <p:ph type="body" idx="1"/>
          </p:nvPr>
        </p:nvSpPr>
        <p:spPr>
          <a:xfrm>
            <a:off x="457200" y="609600"/>
            <a:ext cx="6019800" cy="5867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9" name="Footer Placeholder 3"/>
          <p:cNvSpPr txBox="1"/>
          <p:nvPr/>
        </p:nvSpPr>
        <p:spPr>
          <a:xfrm>
            <a:off x="2518673" y="6548390"/>
            <a:ext cx="411480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400">
                <a:solidFill>
                  <a:srgbClr val="FFCC66"/>
                </a:solidFill>
                <a:latin typeface="Avenir Black"/>
                <a:ea typeface="Avenir Black"/>
                <a:cs typeface="Avenir Black"/>
                <a:sym typeface="Avenir Black"/>
              </a:defRPr>
            </a:lvl1pPr>
          </a:lstStyle>
          <a:p>
            <a:r>
              <a:t>Air Transportation Systems Laboratory</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66" name="Rectangle"/>
          <p:cNvSpPr/>
          <p:nvPr/>
        </p:nvSpPr>
        <p:spPr>
          <a:xfrm>
            <a:off x="1985340" y="347471"/>
            <a:ext cx="5685461" cy="45720"/>
          </a:xfrm>
          <a:prstGeom prst="rect">
            <a:avLst/>
          </a:prstGeom>
          <a:solidFill>
            <a:srgbClr val="660000"/>
          </a:solidFill>
          <a:ln w="3175">
            <a:miter lim="400000"/>
          </a:ln>
        </p:spPr>
        <p:txBody>
          <a:bodyPr lIns="45719" rIns="45719" anchor="ctr"/>
          <a:lstStyle/>
          <a:p>
            <a:pPr algn="ctr">
              <a:defRPr sz="1600">
                <a:solidFill>
                  <a:srgbClr val="FFFFFF"/>
                </a:solidFill>
              </a:defRPr>
            </a:pPr>
            <a:endParaRPr/>
          </a:p>
        </p:txBody>
      </p:sp>
      <p:sp>
        <p:nvSpPr>
          <p:cNvPr id="167" name="Rectangle"/>
          <p:cNvSpPr/>
          <p:nvPr/>
        </p:nvSpPr>
        <p:spPr>
          <a:xfrm>
            <a:off x="-1" y="6567343"/>
            <a:ext cx="9144001" cy="290658"/>
          </a:xfrm>
          <a:prstGeom prst="rect">
            <a:avLst/>
          </a:prstGeom>
          <a:solidFill>
            <a:srgbClr val="660000"/>
          </a:solidFill>
          <a:ln w="3175">
            <a:miter lim="400000"/>
          </a:ln>
        </p:spPr>
        <p:txBody>
          <a:bodyPr lIns="45719" rIns="45719" anchor="ctr"/>
          <a:lstStyle/>
          <a:p>
            <a:pPr algn="ctr">
              <a:defRPr sz="1600">
                <a:solidFill>
                  <a:srgbClr val="FFFFFF"/>
                </a:solidFill>
              </a:defRPr>
            </a:pPr>
            <a:endParaRPr/>
          </a:p>
        </p:txBody>
      </p:sp>
      <p:pic>
        <p:nvPicPr>
          <p:cNvPr id="168" name="image2.png" descr="image2.png"/>
          <p:cNvPicPr>
            <a:picLocks noChangeAspect="1"/>
          </p:cNvPicPr>
          <p:nvPr/>
        </p:nvPicPr>
        <p:blipFill>
          <a:blip r:embed="rId2"/>
          <a:stretch>
            <a:fillRect/>
          </a:stretch>
        </p:blipFill>
        <p:spPr>
          <a:xfrm>
            <a:off x="101272" y="93725"/>
            <a:ext cx="1828801" cy="393193"/>
          </a:xfrm>
          <a:prstGeom prst="rect">
            <a:avLst/>
          </a:prstGeom>
          <a:ln w="12700">
            <a:miter lim="400000"/>
          </a:ln>
        </p:spPr>
      </p:pic>
      <p:pic>
        <p:nvPicPr>
          <p:cNvPr id="169" name="acftpic.eps" descr="acftpic.eps"/>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170" name="Title Text"/>
          <p:cNvSpPr txBox="1">
            <a:spLocks noGrp="1"/>
          </p:cNvSpPr>
          <p:nvPr>
            <p:ph type="title"/>
          </p:nvPr>
        </p:nvSpPr>
        <p:spPr>
          <a:xfrm>
            <a:off x="457199" y="609599"/>
            <a:ext cx="8229601" cy="723901"/>
          </a:xfrm>
          <a:prstGeom prst="rect">
            <a:avLst/>
          </a:prstGeom>
          <a:ln w="3175">
            <a:solidFill>
              <a:srgbClr val="FFFFFF"/>
            </a:solidFill>
            <a:round/>
          </a:ln>
        </p:spPr>
        <p:txBody>
          <a:bodyPr/>
          <a:lstStyle>
            <a:lvl1pPr>
              <a:defRPr sz="3400" spc="-94">
                <a:solidFill>
                  <a:srgbClr val="808080"/>
                </a:solidFill>
              </a:defRPr>
            </a:lvl1pPr>
          </a:lstStyle>
          <a:p>
            <a:r>
              <a:t>Title Text</a:t>
            </a:r>
          </a:p>
        </p:txBody>
      </p:sp>
      <p:sp>
        <p:nvSpPr>
          <p:cNvPr id="171" name="Body Level One…"/>
          <p:cNvSpPr txBox="1">
            <a:spLocks noGrp="1"/>
          </p:cNvSpPr>
          <p:nvPr>
            <p:ph type="body" idx="1"/>
          </p:nvPr>
        </p:nvSpPr>
        <p:spPr>
          <a:xfrm>
            <a:off x="457199" y="1651000"/>
            <a:ext cx="8229601" cy="4749800"/>
          </a:xfrm>
          <a:prstGeom prst="rect">
            <a:avLst/>
          </a:prstGeom>
          <a:ln w="3175"/>
        </p:spPr>
        <p:txBody>
          <a:bodyPr/>
          <a:lstStyle>
            <a:lvl1pPr marL="167639" indent="-167639">
              <a:defRPr sz="2200"/>
            </a:lvl1pPr>
            <a:lvl2pPr marL="475487" indent="-201167">
              <a:defRPr sz="2200"/>
            </a:lvl2pPr>
            <a:lvl3pPr marL="772159" indent="-223520">
              <a:defRPr sz="2200"/>
            </a:lvl3pPr>
            <a:lvl4pPr marL="1074419" indent="-251460">
              <a:defRPr sz="2200"/>
            </a:lvl4pPr>
            <a:lvl5pPr marL="1267097" indent="-215537">
              <a:defRPr sz="2200"/>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8838737" y="6567441"/>
            <a:ext cx="284583" cy="294641"/>
          </a:xfrm>
          <a:prstGeom prst="rect">
            <a:avLst/>
          </a:prstGeom>
        </p:spPr>
        <p:txBody>
          <a:bodyPr/>
          <a:lstStyle>
            <a:lvl1pPr>
              <a:defRPr sz="1200"/>
            </a:lvl1pPr>
          </a:lstStyle>
          <a:p>
            <a:fld id="{86CB4B4D-7CA3-9044-876B-883B54F8677D}" type="slidenum">
              <a:t>‹#›</a:t>
            </a:fld>
            <a:endParaRPr/>
          </a:p>
        </p:txBody>
      </p:sp>
      <p:sp>
        <p:nvSpPr>
          <p:cNvPr id="173" name="Air Transportation Systems Laboratory"/>
          <p:cNvSpPr txBox="1"/>
          <p:nvPr/>
        </p:nvSpPr>
        <p:spPr>
          <a:xfrm>
            <a:off x="2518673" y="6567440"/>
            <a:ext cx="4114801"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a:solidFill>
                  <a:srgbClr val="FFCC66"/>
                </a:solidFill>
                <a:latin typeface="Avenir Black"/>
                <a:ea typeface="Avenir Black"/>
                <a:cs typeface="Avenir Black"/>
                <a:sym typeface="Avenir Black"/>
              </a:defRPr>
            </a:lvl1pPr>
          </a:lstStyle>
          <a:p>
            <a:r>
              <a:t>Air Transportation Systems Laboratory</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199" y="609599"/>
            <a:ext cx="8229601" cy="723901"/>
          </a:xfrm>
          <a:prstGeom prst="rect">
            <a:avLst/>
          </a:prstGeom>
          <a:ln w="3175">
            <a:solidFill>
              <a:srgbClr val="FFFFFF"/>
            </a:solidFill>
            <a:round/>
          </a:ln>
        </p:spPr>
        <p:txBody>
          <a:bodyPr/>
          <a:lstStyle>
            <a:lvl1pPr>
              <a:defRPr sz="3800" spc="-95">
                <a:solidFill>
                  <a:srgbClr val="808080"/>
                </a:solidFill>
                <a:latin typeface="Avenir Black"/>
                <a:ea typeface="Avenir Black"/>
                <a:cs typeface="Avenir Black"/>
                <a:sym typeface="Avenir Black"/>
              </a:defRPr>
            </a:lvl1pPr>
          </a:lstStyle>
          <a:p>
            <a:r>
              <a:t>Title Text</a:t>
            </a:r>
          </a:p>
        </p:txBody>
      </p:sp>
      <p:sp>
        <p:nvSpPr>
          <p:cNvPr id="181" name="Rectangle"/>
          <p:cNvSpPr/>
          <p:nvPr/>
        </p:nvSpPr>
        <p:spPr>
          <a:xfrm>
            <a:off x="1292326" y="320682"/>
            <a:ext cx="6378475" cy="51293"/>
          </a:xfrm>
          <a:prstGeom prst="rect">
            <a:avLst/>
          </a:prstGeom>
          <a:solidFill>
            <a:srgbClr val="660000"/>
          </a:solidFill>
          <a:ln w="3175">
            <a:miter lim="400000"/>
          </a:ln>
        </p:spPr>
        <p:txBody>
          <a:bodyPr lIns="45719" rIns="45719" anchor="ctr"/>
          <a:lstStyle/>
          <a:p>
            <a:pPr algn="ctr">
              <a:defRPr sz="1600">
                <a:solidFill>
                  <a:srgbClr val="FFFFFF"/>
                </a:solidFill>
              </a:defRPr>
            </a:pPr>
            <a:endParaRPr/>
          </a:p>
        </p:txBody>
      </p:sp>
      <p:sp>
        <p:nvSpPr>
          <p:cNvPr id="182" name="Rectangle"/>
          <p:cNvSpPr/>
          <p:nvPr/>
        </p:nvSpPr>
        <p:spPr>
          <a:xfrm>
            <a:off x="-1" y="6567343"/>
            <a:ext cx="9144001" cy="290658"/>
          </a:xfrm>
          <a:prstGeom prst="rect">
            <a:avLst/>
          </a:prstGeom>
          <a:solidFill>
            <a:srgbClr val="660000"/>
          </a:solidFill>
          <a:ln w="3175">
            <a:miter lim="400000"/>
          </a:ln>
        </p:spPr>
        <p:txBody>
          <a:bodyPr lIns="45719" rIns="45719" anchor="ctr"/>
          <a:lstStyle/>
          <a:p>
            <a:pPr algn="ctr">
              <a:defRPr sz="1600">
                <a:solidFill>
                  <a:srgbClr val="FFFFFF"/>
                </a:solidFill>
              </a:defRPr>
            </a:pPr>
            <a:endParaRPr/>
          </a:p>
        </p:txBody>
      </p:sp>
      <p:pic>
        <p:nvPicPr>
          <p:cNvPr id="183" name="image2.png" descr="image2.png"/>
          <p:cNvPicPr>
            <a:picLocks noChangeAspect="1"/>
          </p:cNvPicPr>
          <p:nvPr/>
        </p:nvPicPr>
        <p:blipFill>
          <a:blip r:embed="rId2"/>
          <a:stretch>
            <a:fillRect/>
          </a:stretch>
        </p:blipFill>
        <p:spPr>
          <a:xfrm>
            <a:off x="108416" y="159805"/>
            <a:ext cx="1084513" cy="233171"/>
          </a:xfrm>
          <a:prstGeom prst="rect">
            <a:avLst/>
          </a:prstGeom>
          <a:ln w="12700">
            <a:miter lim="400000"/>
          </a:ln>
        </p:spPr>
      </p:pic>
      <p:pic>
        <p:nvPicPr>
          <p:cNvPr id="184" name="acftpic.eps" descr="acftpic.eps"/>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185" name="Body Level One…"/>
          <p:cNvSpPr txBox="1">
            <a:spLocks noGrp="1"/>
          </p:cNvSpPr>
          <p:nvPr>
            <p:ph type="body" idx="1"/>
          </p:nvPr>
        </p:nvSpPr>
        <p:spPr>
          <a:xfrm>
            <a:off x="457199" y="1651000"/>
            <a:ext cx="8229601" cy="4749800"/>
          </a:xfrm>
          <a:prstGeom prst="rect">
            <a:avLst/>
          </a:prstGeom>
          <a:ln w="3175"/>
        </p:spPr>
        <p:txBody>
          <a:bodyPr/>
          <a:lstStyle>
            <a:lvl1pPr marL="167639" indent="-167639">
              <a:defRPr sz="2200">
                <a:latin typeface="Avenir Black"/>
                <a:ea typeface="Avenir Black"/>
                <a:cs typeface="Avenir Black"/>
                <a:sym typeface="Avenir Black"/>
              </a:defRPr>
            </a:lvl1pPr>
            <a:lvl2pPr marL="475487" indent="-201167">
              <a:defRPr sz="2200">
                <a:latin typeface="Avenir Black"/>
                <a:ea typeface="Avenir Black"/>
                <a:cs typeface="Avenir Black"/>
                <a:sym typeface="Avenir Black"/>
              </a:defRPr>
            </a:lvl2pPr>
            <a:lvl3pPr marL="772159" indent="-223520">
              <a:defRPr sz="2200">
                <a:latin typeface="Avenir Black"/>
                <a:ea typeface="Avenir Black"/>
                <a:cs typeface="Avenir Black"/>
                <a:sym typeface="Avenir Black"/>
              </a:defRPr>
            </a:lvl3pPr>
            <a:lvl4pPr marL="1074419" indent="-251460">
              <a:defRPr sz="2200">
                <a:latin typeface="Avenir Black"/>
                <a:ea typeface="Avenir Black"/>
                <a:cs typeface="Avenir Black"/>
                <a:sym typeface="Avenir Black"/>
              </a:defRPr>
            </a:lvl4pPr>
            <a:lvl5pPr marL="1267097" indent="-215537">
              <a:defRPr sz="2200">
                <a:latin typeface="Avenir Black"/>
                <a:ea typeface="Avenir Black"/>
                <a:cs typeface="Avenir Black"/>
                <a:sym typeface="Avenir Black"/>
              </a:defRPr>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8838737" y="6567441"/>
            <a:ext cx="284583" cy="294641"/>
          </a:xfrm>
          <a:prstGeom prst="rect">
            <a:avLst/>
          </a:prstGeom>
        </p:spPr>
        <p:txBody>
          <a:bodyPr/>
          <a:lstStyle>
            <a:lvl1pPr>
              <a:defRPr sz="1200"/>
            </a:lvl1pPr>
          </a:lstStyle>
          <a:p>
            <a:fld id="{86CB4B4D-7CA3-9044-876B-883B54F8677D}" type="slidenum">
              <a:t>‹#›</a:t>
            </a:fld>
            <a:endParaRPr/>
          </a:p>
        </p:txBody>
      </p:sp>
      <p:sp>
        <p:nvSpPr>
          <p:cNvPr id="187" name="Footer Placeholder 3"/>
          <p:cNvSpPr txBox="1"/>
          <p:nvPr/>
        </p:nvSpPr>
        <p:spPr>
          <a:xfrm>
            <a:off x="2518673" y="6548390"/>
            <a:ext cx="411480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400">
                <a:solidFill>
                  <a:srgbClr val="FFCC66"/>
                </a:solidFill>
                <a:latin typeface="Avenir Black"/>
                <a:ea typeface="Avenir Black"/>
                <a:cs typeface="Avenir Black"/>
                <a:sym typeface="Avenir Black"/>
              </a:defRPr>
            </a:lvl1pPr>
          </a:lstStyle>
          <a:p>
            <a:r>
              <a:t>Air Transportation Systems Laboratory</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94" name="Rectangle 10"/>
          <p:cNvSpPr/>
          <p:nvPr/>
        </p:nvSpPr>
        <p:spPr>
          <a:xfrm>
            <a:off x="1985340" y="347471"/>
            <a:ext cx="5685461" cy="45720"/>
          </a:xfrm>
          <a:prstGeom prst="rect">
            <a:avLst/>
          </a:prstGeom>
          <a:solidFill>
            <a:srgbClr val="660000"/>
          </a:solidFill>
          <a:ln w="3175">
            <a:miter lim="400000"/>
          </a:ln>
        </p:spPr>
        <p:txBody>
          <a:bodyPr lIns="45719" rIns="45719" anchor="ctr"/>
          <a:lstStyle/>
          <a:p>
            <a:pPr algn="ctr">
              <a:defRPr sz="1600">
                <a:solidFill>
                  <a:srgbClr val="FFFFFF"/>
                </a:solidFill>
              </a:defRPr>
            </a:pPr>
            <a:endParaRPr/>
          </a:p>
        </p:txBody>
      </p:sp>
      <p:sp>
        <p:nvSpPr>
          <p:cNvPr id="195" name="Rectangle 6"/>
          <p:cNvSpPr/>
          <p:nvPr/>
        </p:nvSpPr>
        <p:spPr>
          <a:xfrm>
            <a:off x="-1" y="6567343"/>
            <a:ext cx="9144001" cy="290658"/>
          </a:xfrm>
          <a:prstGeom prst="rect">
            <a:avLst/>
          </a:prstGeom>
          <a:solidFill>
            <a:srgbClr val="660000"/>
          </a:solidFill>
          <a:ln w="3175">
            <a:miter lim="400000"/>
          </a:ln>
        </p:spPr>
        <p:txBody>
          <a:bodyPr lIns="45719" rIns="45719" anchor="ctr"/>
          <a:lstStyle/>
          <a:p>
            <a:pPr algn="ctr">
              <a:defRPr sz="1600">
                <a:solidFill>
                  <a:srgbClr val="FFFFFF"/>
                </a:solidFill>
              </a:defRPr>
            </a:pPr>
            <a:endParaRPr/>
          </a:p>
        </p:txBody>
      </p:sp>
      <p:pic>
        <p:nvPicPr>
          <p:cNvPr id="196" name="Picture 8" descr="Picture 8"/>
          <p:cNvPicPr>
            <a:picLocks noChangeAspect="1"/>
          </p:cNvPicPr>
          <p:nvPr/>
        </p:nvPicPr>
        <p:blipFill>
          <a:blip r:embed="rId2"/>
          <a:stretch>
            <a:fillRect/>
          </a:stretch>
        </p:blipFill>
        <p:spPr>
          <a:xfrm>
            <a:off x="101272" y="93725"/>
            <a:ext cx="1828801" cy="393193"/>
          </a:xfrm>
          <a:prstGeom prst="rect">
            <a:avLst/>
          </a:prstGeom>
          <a:ln w="12700">
            <a:miter lim="400000"/>
          </a:ln>
        </p:spPr>
      </p:pic>
      <p:pic>
        <p:nvPicPr>
          <p:cNvPr id="197" name="Picture 17" descr="Picture 17"/>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198" name="Title Text"/>
          <p:cNvSpPr txBox="1">
            <a:spLocks noGrp="1"/>
          </p:cNvSpPr>
          <p:nvPr>
            <p:ph type="title"/>
          </p:nvPr>
        </p:nvSpPr>
        <p:spPr>
          <a:xfrm>
            <a:off x="457199" y="609599"/>
            <a:ext cx="8229601" cy="723901"/>
          </a:xfrm>
          <a:prstGeom prst="rect">
            <a:avLst/>
          </a:prstGeom>
          <a:ln w="3175">
            <a:solidFill>
              <a:srgbClr val="FFFFFF"/>
            </a:solidFill>
            <a:round/>
          </a:ln>
        </p:spPr>
        <p:txBody>
          <a:bodyPr/>
          <a:lstStyle>
            <a:lvl1pPr>
              <a:defRPr sz="3400" spc="-94">
                <a:solidFill>
                  <a:srgbClr val="808080"/>
                </a:solidFill>
              </a:defRPr>
            </a:lvl1pPr>
          </a:lstStyle>
          <a:p>
            <a:r>
              <a:t>Title Text</a:t>
            </a:r>
          </a:p>
        </p:txBody>
      </p:sp>
      <p:sp>
        <p:nvSpPr>
          <p:cNvPr id="199" name="Body Level One…"/>
          <p:cNvSpPr txBox="1">
            <a:spLocks noGrp="1"/>
          </p:cNvSpPr>
          <p:nvPr>
            <p:ph type="body" idx="1"/>
          </p:nvPr>
        </p:nvSpPr>
        <p:spPr>
          <a:xfrm>
            <a:off x="457199" y="1651000"/>
            <a:ext cx="8229601" cy="4749800"/>
          </a:xfrm>
          <a:prstGeom prst="rect">
            <a:avLst/>
          </a:prstGeom>
          <a:ln w="3175"/>
        </p:spPr>
        <p:txBody>
          <a:bodyPr/>
          <a:lstStyle>
            <a:lvl1pPr marL="167639" indent="-167639">
              <a:defRPr sz="2200"/>
            </a:lvl1pPr>
            <a:lvl2pPr marL="475487" indent="-201167">
              <a:defRPr sz="2200"/>
            </a:lvl2pPr>
            <a:lvl3pPr marL="772159" indent="-223520">
              <a:defRPr sz="2200"/>
            </a:lvl3pPr>
            <a:lvl4pPr marL="1074419" indent="-251460">
              <a:defRPr sz="2200"/>
            </a:lvl4pPr>
            <a:lvl5pPr marL="1267097" indent="-215537">
              <a:defRPr sz="2200"/>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8838737" y="6567441"/>
            <a:ext cx="284583" cy="294641"/>
          </a:xfrm>
          <a:prstGeom prst="rect">
            <a:avLst/>
          </a:prstGeom>
        </p:spPr>
        <p:txBody>
          <a:bodyPr/>
          <a:lstStyle>
            <a:lvl1pPr>
              <a:defRPr sz="1200"/>
            </a:lvl1pPr>
          </a:lstStyle>
          <a:p>
            <a:fld id="{86CB4B4D-7CA3-9044-876B-883B54F8677D}" type="slidenum">
              <a:t>‹#›</a:t>
            </a:fld>
            <a:endParaRPr/>
          </a:p>
        </p:txBody>
      </p:sp>
      <p:sp>
        <p:nvSpPr>
          <p:cNvPr id="201" name="Footer Placeholder 3"/>
          <p:cNvSpPr txBox="1"/>
          <p:nvPr/>
        </p:nvSpPr>
        <p:spPr>
          <a:xfrm>
            <a:off x="2518673" y="6548390"/>
            <a:ext cx="411480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400">
                <a:solidFill>
                  <a:srgbClr val="FFCC66"/>
                </a:solidFill>
                <a:latin typeface="Avenir Black"/>
                <a:ea typeface="Avenir Black"/>
                <a:cs typeface="Avenir Black"/>
                <a:sym typeface="Avenir Black"/>
              </a:defRPr>
            </a:lvl1pPr>
          </a:lstStyle>
          <a:p>
            <a:r>
              <a:t>Air Transportation Systems Laboratory</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08" name="Rectangle 10"/>
          <p:cNvSpPr/>
          <p:nvPr/>
        </p:nvSpPr>
        <p:spPr>
          <a:xfrm>
            <a:off x="1985341" y="347475"/>
            <a:ext cx="5685460" cy="45720"/>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209" name="Rectangle 6"/>
          <p:cNvSpPr/>
          <p:nvPr/>
        </p:nvSpPr>
        <p:spPr>
          <a:xfrm>
            <a:off x="0" y="6567345"/>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210" name="Picture 8" descr="Picture 8"/>
          <p:cNvPicPr>
            <a:picLocks noChangeAspect="1"/>
          </p:cNvPicPr>
          <p:nvPr/>
        </p:nvPicPr>
        <p:blipFill>
          <a:blip r:embed="rId2"/>
          <a:stretch>
            <a:fillRect/>
          </a:stretch>
        </p:blipFill>
        <p:spPr>
          <a:xfrm>
            <a:off x="101272" y="93726"/>
            <a:ext cx="1828801" cy="393192"/>
          </a:xfrm>
          <a:prstGeom prst="rect">
            <a:avLst/>
          </a:prstGeom>
          <a:ln w="12700">
            <a:miter lim="400000"/>
          </a:ln>
        </p:spPr>
      </p:pic>
      <p:pic>
        <p:nvPicPr>
          <p:cNvPr id="211" name="Picture 17" descr="Picture 17"/>
          <p:cNvPicPr>
            <a:picLocks noChangeAspect="1"/>
          </p:cNvPicPr>
          <p:nvPr/>
        </p:nvPicPr>
        <p:blipFill>
          <a:blip r:embed="rId3"/>
          <a:stretch>
            <a:fillRect/>
          </a:stretch>
        </p:blipFill>
        <p:spPr>
          <a:xfrm flipH="1">
            <a:off x="7704736" y="27430"/>
            <a:ext cx="1361108" cy="365761"/>
          </a:xfrm>
          <a:prstGeom prst="rect">
            <a:avLst/>
          </a:prstGeom>
          <a:ln w="12700">
            <a:miter lim="400000"/>
          </a:ln>
        </p:spPr>
      </p:pic>
      <p:sp>
        <p:nvSpPr>
          <p:cNvPr id="212" name="Title Text"/>
          <p:cNvSpPr txBox="1">
            <a:spLocks noGrp="1"/>
          </p:cNvSpPr>
          <p:nvPr>
            <p:ph type="title"/>
          </p:nvPr>
        </p:nvSpPr>
        <p:spPr>
          <a:prstGeom prst="rect">
            <a:avLst/>
          </a:prstGeom>
        </p:spPr>
        <p:txBody>
          <a:bodyPr/>
          <a:lstStyle>
            <a:lvl1pPr defTabSz="914377">
              <a:defRPr>
                <a:solidFill>
                  <a:srgbClr val="808080"/>
                </a:solidFill>
              </a:defRPr>
            </a:lvl1pPr>
          </a:lstStyle>
          <a:p>
            <a:r>
              <a:t>Title Text</a:t>
            </a:r>
          </a:p>
        </p:txBody>
      </p:sp>
      <p:sp>
        <p:nvSpPr>
          <p:cNvPr id="213" name="Body Level One…"/>
          <p:cNvSpPr txBox="1">
            <a:spLocks noGrp="1"/>
          </p:cNvSpPr>
          <p:nvPr>
            <p:ph type="body" idx="1"/>
          </p:nvPr>
        </p:nvSpPr>
        <p:spPr>
          <a:prstGeom prst="rect">
            <a:avLst/>
          </a:prstGeom>
        </p:spPr>
        <p:txBody>
          <a:bodyPr/>
          <a:lstStyle>
            <a:lvl1pPr marL="182875" indent="-182875" defTabSz="914377"/>
            <a:lvl2pPr marL="493764" indent="-219450" defTabSz="914377"/>
            <a:lvl3pPr marL="792460" indent="-243833" defTabSz="914377"/>
            <a:lvl4pPr marL="1097252" indent="-274312" defTabSz="914377"/>
            <a:lvl5pPr marL="1286659" indent="-235126" defTabSz="914377"/>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xfrm>
            <a:off x="8808666" y="6548394"/>
            <a:ext cx="314656" cy="332741"/>
          </a:xfrm>
          <a:prstGeom prst="rect">
            <a:avLst/>
          </a:prstGeom>
        </p:spPr>
        <p:txBody>
          <a:bodyPr/>
          <a:lstStyle/>
          <a:p>
            <a:fld id="{86CB4B4D-7CA3-9044-876B-883B54F8677D}" type="slidenum">
              <a:t>‹#›</a:t>
            </a:fld>
            <a:endParaRPr/>
          </a:p>
        </p:txBody>
      </p:sp>
      <p:sp>
        <p:nvSpPr>
          <p:cNvPr id="215" name="Footer Placeholder 3"/>
          <p:cNvSpPr txBox="1"/>
          <p:nvPr/>
        </p:nvSpPr>
        <p:spPr>
          <a:xfrm>
            <a:off x="2518673" y="6548390"/>
            <a:ext cx="411480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400">
                <a:solidFill>
                  <a:srgbClr val="FFCC66"/>
                </a:solidFill>
                <a:latin typeface="Avenir Black"/>
                <a:ea typeface="Avenir Black"/>
                <a:cs typeface="Avenir Black"/>
                <a:sym typeface="Avenir Black"/>
              </a:defRPr>
            </a:lvl1pPr>
          </a:lstStyle>
          <a:p>
            <a:r>
              <a:t>Air Transportation Systems Laboratory</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2" name="Rectangle 10"/>
          <p:cNvSpPr/>
          <p:nvPr/>
        </p:nvSpPr>
        <p:spPr>
          <a:xfrm>
            <a:off x="1985340" y="347471"/>
            <a:ext cx="5685461" cy="45720"/>
          </a:xfrm>
          <a:prstGeom prst="rect">
            <a:avLst/>
          </a:prstGeom>
          <a:solidFill>
            <a:srgbClr val="660000"/>
          </a:solidFill>
          <a:ln w="3175">
            <a:miter lim="400000"/>
          </a:ln>
        </p:spPr>
        <p:txBody>
          <a:bodyPr lIns="45719" rIns="45719" anchor="ctr"/>
          <a:lstStyle/>
          <a:p>
            <a:pPr algn="ctr">
              <a:defRPr sz="1600">
                <a:solidFill>
                  <a:srgbClr val="FFFFFF"/>
                </a:solidFill>
              </a:defRPr>
            </a:pPr>
            <a:endParaRPr/>
          </a:p>
        </p:txBody>
      </p:sp>
      <p:sp>
        <p:nvSpPr>
          <p:cNvPr id="223" name="Rectangle 6"/>
          <p:cNvSpPr/>
          <p:nvPr/>
        </p:nvSpPr>
        <p:spPr>
          <a:xfrm>
            <a:off x="-1" y="6567343"/>
            <a:ext cx="9144001" cy="290658"/>
          </a:xfrm>
          <a:prstGeom prst="rect">
            <a:avLst/>
          </a:prstGeom>
          <a:solidFill>
            <a:srgbClr val="660000"/>
          </a:solidFill>
          <a:ln w="3175">
            <a:miter lim="400000"/>
          </a:ln>
        </p:spPr>
        <p:txBody>
          <a:bodyPr lIns="45719" rIns="45719" anchor="ctr"/>
          <a:lstStyle/>
          <a:p>
            <a:pPr algn="ctr">
              <a:defRPr sz="1600">
                <a:solidFill>
                  <a:srgbClr val="FFFFFF"/>
                </a:solidFill>
              </a:defRPr>
            </a:pPr>
            <a:endParaRPr/>
          </a:p>
        </p:txBody>
      </p:sp>
      <p:pic>
        <p:nvPicPr>
          <p:cNvPr id="224" name="Picture 8" descr="Picture 8"/>
          <p:cNvPicPr>
            <a:picLocks noChangeAspect="1"/>
          </p:cNvPicPr>
          <p:nvPr/>
        </p:nvPicPr>
        <p:blipFill>
          <a:blip r:embed="rId2"/>
          <a:stretch>
            <a:fillRect/>
          </a:stretch>
        </p:blipFill>
        <p:spPr>
          <a:xfrm>
            <a:off x="101272" y="93725"/>
            <a:ext cx="1828801" cy="393193"/>
          </a:xfrm>
          <a:prstGeom prst="rect">
            <a:avLst/>
          </a:prstGeom>
          <a:ln w="12700">
            <a:miter lim="400000"/>
          </a:ln>
        </p:spPr>
      </p:pic>
      <p:pic>
        <p:nvPicPr>
          <p:cNvPr id="225" name="Picture 17" descr="Picture 17"/>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226" name="Title Text"/>
          <p:cNvSpPr txBox="1">
            <a:spLocks noGrp="1"/>
          </p:cNvSpPr>
          <p:nvPr>
            <p:ph type="title"/>
          </p:nvPr>
        </p:nvSpPr>
        <p:spPr>
          <a:xfrm>
            <a:off x="457199" y="609599"/>
            <a:ext cx="8229601" cy="723901"/>
          </a:xfrm>
          <a:prstGeom prst="rect">
            <a:avLst/>
          </a:prstGeom>
        </p:spPr>
        <p:txBody>
          <a:bodyPr/>
          <a:lstStyle>
            <a:lvl1pPr>
              <a:defRPr sz="3800" spc="-95">
                <a:solidFill>
                  <a:srgbClr val="808080"/>
                </a:solidFill>
                <a:latin typeface="Avenir Black"/>
                <a:ea typeface="Avenir Black"/>
                <a:cs typeface="Avenir Black"/>
                <a:sym typeface="Avenir Black"/>
              </a:defRPr>
            </a:lvl1pPr>
          </a:lstStyle>
          <a:p>
            <a:r>
              <a:t>Title Text</a:t>
            </a:r>
          </a:p>
        </p:txBody>
      </p:sp>
      <p:sp>
        <p:nvSpPr>
          <p:cNvPr id="227" name="Body Level One…"/>
          <p:cNvSpPr txBox="1">
            <a:spLocks noGrp="1"/>
          </p:cNvSpPr>
          <p:nvPr>
            <p:ph type="body" idx="1"/>
          </p:nvPr>
        </p:nvSpPr>
        <p:spPr>
          <a:xfrm>
            <a:off x="457199" y="1651000"/>
            <a:ext cx="8229601" cy="4749800"/>
          </a:xfrm>
          <a:prstGeom prst="rect">
            <a:avLst/>
          </a:prstGeom>
          <a:ln w="3175"/>
        </p:spPr>
        <p:txBody>
          <a:bodyPr/>
          <a:lstStyle>
            <a:lvl1pPr marL="167639" indent="-167639">
              <a:defRPr sz="2200">
                <a:latin typeface="Avenir Black"/>
                <a:ea typeface="Avenir Black"/>
                <a:cs typeface="Avenir Black"/>
                <a:sym typeface="Avenir Black"/>
              </a:defRPr>
            </a:lvl1pPr>
            <a:lvl2pPr marL="475487" indent="-201167">
              <a:defRPr sz="2200">
                <a:latin typeface="Avenir Black"/>
                <a:ea typeface="Avenir Black"/>
                <a:cs typeface="Avenir Black"/>
                <a:sym typeface="Avenir Black"/>
              </a:defRPr>
            </a:lvl2pPr>
            <a:lvl3pPr marL="772159" indent="-223520">
              <a:defRPr sz="2200">
                <a:latin typeface="Avenir Black"/>
                <a:ea typeface="Avenir Black"/>
                <a:cs typeface="Avenir Black"/>
                <a:sym typeface="Avenir Black"/>
              </a:defRPr>
            </a:lvl3pPr>
            <a:lvl4pPr marL="1074419" indent="-251460">
              <a:defRPr sz="2200">
                <a:latin typeface="Avenir Black"/>
                <a:ea typeface="Avenir Black"/>
                <a:cs typeface="Avenir Black"/>
                <a:sym typeface="Avenir Black"/>
              </a:defRPr>
            </a:lvl4pPr>
            <a:lvl5pPr marL="1267097" indent="-215537">
              <a:defRPr sz="2200">
                <a:latin typeface="Avenir Black"/>
                <a:ea typeface="Avenir Black"/>
                <a:cs typeface="Avenir Black"/>
                <a:sym typeface="Avenir Black"/>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xfrm>
            <a:off x="8838737" y="6567441"/>
            <a:ext cx="284583" cy="294641"/>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6_Title and Content">
    <p:spTree>
      <p:nvGrpSpPr>
        <p:cNvPr id="1" name=""/>
        <p:cNvGrpSpPr/>
        <p:nvPr/>
      </p:nvGrpSpPr>
      <p:grpSpPr>
        <a:xfrm>
          <a:off x="0" y="0"/>
          <a:ext cx="0" cy="0"/>
          <a:chOff x="0" y="0"/>
          <a:chExt cx="0" cy="0"/>
        </a:xfrm>
      </p:grpSpPr>
      <p:sp>
        <p:nvSpPr>
          <p:cNvPr id="235" name="Rectangle 10"/>
          <p:cNvSpPr/>
          <p:nvPr/>
        </p:nvSpPr>
        <p:spPr>
          <a:xfrm>
            <a:off x="1985340" y="347472"/>
            <a:ext cx="5685460" cy="45721"/>
          </a:xfrm>
          <a:prstGeom prst="rect">
            <a:avLst/>
          </a:prstGeom>
          <a:solidFill>
            <a:srgbClr val="660000"/>
          </a:solidFill>
          <a:ln w="12700">
            <a:miter lim="400000"/>
          </a:ln>
        </p:spPr>
        <p:txBody>
          <a:bodyPr lIns="45718" tIns="45718" rIns="45718" bIns="45718" anchor="ctr"/>
          <a:lstStyle/>
          <a:p>
            <a:pPr algn="ctr">
              <a:defRPr>
                <a:solidFill>
                  <a:srgbClr val="FFFFFF"/>
                </a:solidFill>
              </a:defRPr>
            </a:pPr>
            <a:endParaRPr/>
          </a:p>
        </p:txBody>
      </p:sp>
      <p:sp>
        <p:nvSpPr>
          <p:cNvPr id="236" name="Rectangle 6"/>
          <p:cNvSpPr/>
          <p:nvPr/>
        </p:nvSpPr>
        <p:spPr>
          <a:xfrm>
            <a:off x="0" y="6567343"/>
            <a:ext cx="9144000" cy="290659"/>
          </a:xfrm>
          <a:prstGeom prst="rect">
            <a:avLst/>
          </a:prstGeom>
          <a:solidFill>
            <a:srgbClr val="660000"/>
          </a:solidFill>
          <a:ln w="12700">
            <a:miter lim="400000"/>
          </a:ln>
        </p:spPr>
        <p:txBody>
          <a:bodyPr lIns="45718" tIns="45718" rIns="45718" bIns="45718" anchor="ctr"/>
          <a:lstStyle/>
          <a:p>
            <a:pPr algn="ctr">
              <a:defRPr>
                <a:solidFill>
                  <a:srgbClr val="FFFFFF"/>
                </a:solidFill>
              </a:defRPr>
            </a:pPr>
            <a:endParaRPr/>
          </a:p>
        </p:txBody>
      </p:sp>
      <p:pic>
        <p:nvPicPr>
          <p:cNvPr id="237" name="Picture 17" descr="Picture 17"/>
          <p:cNvPicPr>
            <a:picLocks noChangeAspect="1"/>
          </p:cNvPicPr>
          <p:nvPr/>
        </p:nvPicPr>
        <p:blipFill>
          <a:blip r:embed="rId2"/>
          <a:stretch>
            <a:fillRect/>
          </a:stretch>
        </p:blipFill>
        <p:spPr>
          <a:xfrm flipH="1">
            <a:off x="7704735" y="27429"/>
            <a:ext cx="1361109" cy="365763"/>
          </a:xfrm>
          <a:prstGeom prst="rect">
            <a:avLst/>
          </a:prstGeom>
          <a:ln w="12700">
            <a:miter lim="400000"/>
          </a:ln>
        </p:spPr>
      </p:pic>
      <p:sp>
        <p:nvSpPr>
          <p:cNvPr id="238" name="Footer Placeholder 3"/>
          <p:cNvSpPr txBox="1"/>
          <p:nvPr/>
        </p:nvSpPr>
        <p:spPr>
          <a:xfrm>
            <a:off x="1755775" y="6546302"/>
            <a:ext cx="5632452"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400">
                <a:solidFill>
                  <a:srgbClr val="FFCC66"/>
                </a:solidFill>
                <a:latin typeface="Avenir Black"/>
                <a:ea typeface="Avenir Black"/>
                <a:cs typeface="Avenir Black"/>
                <a:sym typeface="Avenir Black"/>
              </a:defRPr>
            </a:lvl1pPr>
          </a:lstStyle>
          <a:p>
            <a:r>
              <a:t>ACRP 03-54 - Small Aircraft Runway Length Analysis  Tool</a:t>
            </a:r>
          </a:p>
        </p:txBody>
      </p:sp>
      <p:pic>
        <p:nvPicPr>
          <p:cNvPr id="239" name="Image" descr="Image"/>
          <p:cNvPicPr>
            <a:picLocks noChangeAspect="1"/>
          </p:cNvPicPr>
          <p:nvPr/>
        </p:nvPicPr>
        <p:blipFill>
          <a:blip r:embed="rId3"/>
          <a:stretch>
            <a:fillRect/>
          </a:stretch>
        </p:blipFill>
        <p:spPr>
          <a:xfrm>
            <a:off x="29528" y="150256"/>
            <a:ext cx="962300" cy="436224"/>
          </a:xfrm>
          <a:prstGeom prst="rect">
            <a:avLst/>
          </a:prstGeom>
          <a:ln w="12700">
            <a:miter lim="400000"/>
          </a:ln>
        </p:spPr>
      </p:pic>
      <p:pic>
        <p:nvPicPr>
          <p:cNvPr id="240" name="Image" descr="Image"/>
          <p:cNvPicPr>
            <a:picLocks noChangeAspect="1"/>
          </p:cNvPicPr>
          <p:nvPr/>
        </p:nvPicPr>
        <p:blipFill>
          <a:blip r:embed="rId4"/>
          <a:stretch>
            <a:fillRect/>
          </a:stretch>
        </p:blipFill>
        <p:spPr>
          <a:xfrm>
            <a:off x="1121193" y="101159"/>
            <a:ext cx="834841" cy="436223"/>
          </a:xfrm>
          <a:prstGeom prst="rect">
            <a:avLst/>
          </a:prstGeom>
          <a:ln w="12700">
            <a:miter lim="400000"/>
          </a:ln>
        </p:spPr>
      </p:pic>
      <p:sp>
        <p:nvSpPr>
          <p:cNvPr id="241" name="Title Text"/>
          <p:cNvSpPr txBox="1">
            <a:spLocks noGrp="1"/>
          </p:cNvSpPr>
          <p:nvPr>
            <p:ph type="title"/>
          </p:nvPr>
        </p:nvSpPr>
        <p:spPr>
          <a:prstGeom prst="rect">
            <a:avLst/>
          </a:prstGeom>
        </p:spPr>
        <p:txBody>
          <a:bodyPr lIns="45718" tIns="45718" rIns="45718" bIns="45718"/>
          <a:lstStyle/>
          <a:p>
            <a:r>
              <a:t>Title Text</a:t>
            </a:r>
          </a:p>
        </p:txBody>
      </p:sp>
      <p:sp>
        <p:nvSpPr>
          <p:cNvPr id="242" name="Body Level One…"/>
          <p:cNvSpPr txBox="1">
            <a:spLocks noGrp="1"/>
          </p:cNvSpPr>
          <p:nvPr>
            <p:ph type="body" idx="1"/>
          </p:nvPr>
        </p:nvSpPr>
        <p:spPr>
          <a:prstGeom prst="rect">
            <a:avLst/>
          </a:prstGeom>
        </p:spPr>
        <p:txBody>
          <a:bodyPr lIns="45718" tIns="45718" rIns="45718" bIns="45718"/>
          <a:lstStyle>
            <a:lvl1pPr marL="182879" indent="-182879"/>
            <a:lvl2pPr marL="493774" indent="-219454"/>
            <a:lvl3pPr marL="792479"/>
            <a:lvl4pPr marL="1097278" indent="-274319"/>
            <a:lvl5pPr marL="1286691" indent="-235130"/>
          </a:lstStyle>
          <a:p>
            <a:r>
              <a:t>Body Level One</a:t>
            </a:r>
          </a:p>
          <a:p>
            <a:pPr lvl="1"/>
            <a:r>
              <a:t>Body Level Two</a:t>
            </a:r>
          </a:p>
          <a:p>
            <a:pPr lvl="2"/>
            <a:r>
              <a:t>Body Level Three</a:t>
            </a:r>
          </a:p>
          <a:p>
            <a:pPr lvl="3"/>
            <a:r>
              <a:t>Body Level Four</a:t>
            </a:r>
          </a:p>
          <a:p>
            <a:pPr lvl="4"/>
            <a:r>
              <a:t>Body Level Five</a:t>
            </a:r>
          </a:p>
        </p:txBody>
      </p:sp>
      <p:sp>
        <p:nvSpPr>
          <p:cNvPr id="243" name="Slide Number"/>
          <p:cNvSpPr txBox="1">
            <a:spLocks noGrp="1"/>
          </p:cNvSpPr>
          <p:nvPr>
            <p:ph type="sldNum" sz="quarter" idx="2"/>
          </p:nvPr>
        </p:nvSpPr>
        <p:spPr>
          <a:xfrm>
            <a:off x="8808666" y="6548392"/>
            <a:ext cx="314654" cy="3327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7_Title and Content">
    <p:spTree>
      <p:nvGrpSpPr>
        <p:cNvPr id="1" name=""/>
        <p:cNvGrpSpPr/>
        <p:nvPr/>
      </p:nvGrpSpPr>
      <p:grpSpPr>
        <a:xfrm>
          <a:off x="0" y="0"/>
          <a:ext cx="0" cy="0"/>
          <a:chOff x="0" y="0"/>
          <a:chExt cx="0" cy="0"/>
        </a:xfrm>
      </p:grpSpPr>
      <p:sp>
        <p:nvSpPr>
          <p:cNvPr id="250" name="Rectangle 10"/>
          <p:cNvSpPr/>
          <p:nvPr/>
        </p:nvSpPr>
        <p:spPr>
          <a:xfrm>
            <a:off x="2074445" y="347475"/>
            <a:ext cx="5596357" cy="45004"/>
          </a:xfrm>
          <a:prstGeom prst="rect">
            <a:avLst/>
          </a:prstGeom>
          <a:solidFill>
            <a:srgbClr val="660000"/>
          </a:solidFill>
          <a:ln w="12700">
            <a:miter lim="400000"/>
          </a:ln>
        </p:spPr>
        <p:txBody>
          <a:bodyPr lIns="45718" tIns="45718" rIns="45718" bIns="45718" anchor="ctr"/>
          <a:lstStyle/>
          <a:p>
            <a:pPr algn="ctr">
              <a:defRPr>
                <a:solidFill>
                  <a:srgbClr val="FFFFFF"/>
                </a:solidFill>
              </a:defRPr>
            </a:pPr>
            <a:endParaRPr/>
          </a:p>
        </p:txBody>
      </p:sp>
      <p:sp>
        <p:nvSpPr>
          <p:cNvPr id="251" name="Rectangle 6"/>
          <p:cNvSpPr/>
          <p:nvPr/>
        </p:nvSpPr>
        <p:spPr>
          <a:xfrm>
            <a:off x="0" y="6567344"/>
            <a:ext cx="9144000" cy="290659"/>
          </a:xfrm>
          <a:prstGeom prst="rect">
            <a:avLst/>
          </a:prstGeom>
          <a:solidFill>
            <a:srgbClr val="660000"/>
          </a:solidFill>
          <a:ln w="12700">
            <a:miter lim="400000"/>
          </a:ln>
        </p:spPr>
        <p:txBody>
          <a:bodyPr lIns="45718" tIns="45718" rIns="45718" bIns="45718" anchor="ctr"/>
          <a:lstStyle/>
          <a:p>
            <a:pPr algn="ctr">
              <a:defRPr>
                <a:solidFill>
                  <a:srgbClr val="FFFFFF"/>
                </a:solidFill>
              </a:defRPr>
            </a:pPr>
            <a:endParaRPr/>
          </a:p>
        </p:txBody>
      </p:sp>
      <p:pic>
        <p:nvPicPr>
          <p:cNvPr id="252" name="Picture 17" descr="Picture 17"/>
          <p:cNvPicPr>
            <a:picLocks noChangeAspect="1"/>
          </p:cNvPicPr>
          <p:nvPr/>
        </p:nvPicPr>
        <p:blipFill>
          <a:blip r:embed="rId2"/>
          <a:stretch>
            <a:fillRect/>
          </a:stretch>
        </p:blipFill>
        <p:spPr>
          <a:xfrm flipH="1">
            <a:off x="7704735" y="27429"/>
            <a:ext cx="1361109" cy="365763"/>
          </a:xfrm>
          <a:prstGeom prst="rect">
            <a:avLst/>
          </a:prstGeom>
          <a:ln w="12700">
            <a:miter lim="400000"/>
          </a:ln>
        </p:spPr>
      </p:pic>
      <p:sp>
        <p:nvSpPr>
          <p:cNvPr id="253" name="Title Text"/>
          <p:cNvSpPr txBox="1">
            <a:spLocks noGrp="1"/>
          </p:cNvSpPr>
          <p:nvPr>
            <p:ph type="title"/>
          </p:nvPr>
        </p:nvSpPr>
        <p:spPr>
          <a:prstGeom prst="rect">
            <a:avLst/>
          </a:prstGeom>
          <a:ln w="9525">
            <a:solidFill>
              <a:srgbClr val="FFFFFF"/>
            </a:solidFill>
            <a:round/>
          </a:ln>
        </p:spPr>
        <p:txBody>
          <a:bodyPr lIns="45718" tIns="45718" rIns="45718" bIns="45718"/>
          <a:lstStyle>
            <a:lvl1pPr defTabSz="914377">
              <a:defRPr>
                <a:solidFill>
                  <a:srgbClr val="808080"/>
                </a:solidFill>
              </a:defRPr>
            </a:lvl1pPr>
          </a:lstStyle>
          <a:p>
            <a:r>
              <a:t>Title Text</a:t>
            </a:r>
          </a:p>
        </p:txBody>
      </p:sp>
      <p:sp>
        <p:nvSpPr>
          <p:cNvPr id="254" name="Body Level One…"/>
          <p:cNvSpPr txBox="1">
            <a:spLocks noGrp="1"/>
          </p:cNvSpPr>
          <p:nvPr>
            <p:ph type="body" idx="1"/>
          </p:nvPr>
        </p:nvSpPr>
        <p:spPr>
          <a:prstGeom prst="rect">
            <a:avLst/>
          </a:prstGeom>
        </p:spPr>
        <p:txBody>
          <a:bodyPr lIns="45718" tIns="45718" rIns="45718" bIns="45718"/>
          <a:lstStyle>
            <a:lvl1pPr marL="182875" indent="-182875" defTabSz="914377"/>
            <a:lvl2pPr marL="493763" indent="-219450" defTabSz="914377"/>
            <a:lvl3pPr marL="792460" indent="-243833" defTabSz="914377"/>
            <a:lvl4pPr marL="1097252" indent="-274312" defTabSz="914377"/>
            <a:lvl5pPr marL="1286658" indent="-235126" defTabSz="914377"/>
          </a:lstStyle>
          <a:p>
            <a:r>
              <a:t>Body Level One</a:t>
            </a:r>
          </a:p>
          <a:p>
            <a:pPr lvl="1"/>
            <a:r>
              <a:t>Body Level Two</a:t>
            </a:r>
          </a:p>
          <a:p>
            <a:pPr lvl="2"/>
            <a:r>
              <a:t>Body Level Three</a:t>
            </a:r>
          </a:p>
          <a:p>
            <a:pPr lvl="3"/>
            <a:r>
              <a:t>Body Level Four</a:t>
            </a:r>
          </a:p>
          <a:p>
            <a:pPr lvl="4"/>
            <a:r>
              <a:t>Body Level Five</a:t>
            </a:r>
          </a:p>
        </p:txBody>
      </p:sp>
      <p:pic>
        <p:nvPicPr>
          <p:cNvPr id="255" name="Image" descr="Image"/>
          <p:cNvPicPr>
            <a:picLocks noChangeAspect="1"/>
          </p:cNvPicPr>
          <p:nvPr/>
        </p:nvPicPr>
        <p:blipFill>
          <a:blip r:embed="rId3"/>
          <a:stretch>
            <a:fillRect/>
          </a:stretch>
        </p:blipFill>
        <p:spPr>
          <a:xfrm>
            <a:off x="29528" y="150256"/>
            <a:ext cx="962300" cy="436224"/>
          </a:xfrm>
          <a:prstGeom prst="rect">
            <a:avLst/>
          </a:prstGeom>
          <a:ln w="12700">
            <a:miter lim="400000"/>
          </a:ln>
        </p:spPr>
      </p:pic>
      <p:pic>
        <p:nvPicPr>
          <p:cNvPr id="256" name="Image" descr="Image"/>
          <p:cNvPicPr>
            <a:picLocks noChangeAspect="1"/>
          </p:cNvPicPr>
          <p:nvPr/>
        </p:nvPicPr>
        <p:blipFill>
          <a:blip r:embed="rId4"/>
          <a:stretch>
            <a:fillRect/>
          </a:stretch>
        </p:blipFill>
        <p:spPr>
          <a:xfrm>
            <a:off x="1121193" y="101159"/>
            <a:ext cx="834841" cy="436223"/>
          </a:xfrm>
          <a:prstGeom prst="rect">
            <a:avLst/>
          </a:prstGeom>
          <a:ln w="12700">
            <a:miter lim="400000"/>
          </a:ln>
        </p:spPr>
      </p:pic>
      <p:sp>
        <p:nvSpPr>
          <p:cNvPr id="257" name="Slide Number"/>
          <p:cNvSpPr txBox="1">
            <a:spLocks noGrp="1"/>
          </p:cNvSpPr>
          <p:nvPr>
            <p:ph type="sldNum" sz="quarter" idx="2"/>
          </p:nvPr>
        </p:nvSpPr>
        <p:spPr>
          <a:xfrm>
            <a:off x="8808669" y="6548395"/>
            <a:ext cx="314654" cy="3327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D2533C"/>
        </a:solidFill>
        <a:effectLst/>
      </p:bgPr>
    </p:bg>
    <p:spTree>
      <p:nvGrpSpPr>
        <p:cNvPr id="1" name=""/>
        <p:cNvGrpSpPr/>
        <p:nvPr/>
      </p:nvGrpSpPr>
      <p:grpSpPr>
        <a:xfrm>
          <a:off x="0" y="0"/>
          <a:ext cx="0" cy="0"/>
          <a:chOff x="0" y="0"/>
          <a:chExt cx="0" cy="0"/>
        </a:xfrm>
      </p:grpSpPr>
      <p:sp>
        <p:nvSpPr>
          <p:cNvPr id="38" name="Rectangle 10"/>
          <p:cNvSpPr/>
          <p:nvPr/>
        </p:nvSpPr>
        <p:spPr>
          <a:xfrm>
            <a:off x="1985340" y="347472"/>
            <a:ext cx="5685460" cy="45720"/>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39" name="Rectangle 6"/>
          <p:cNvSpPr/>
          <p:nvPr/>
        </p:nvSpPr>
        <p:spPr>
          <a:xfrm>
            <a:off x="0" y="6567343"/>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40" name="Picture 8" descr="Picture 8"/>
          <p:cNvPicPr>
            <a:picLocks noChangeAspect="1"/>
          </p:cNvPicPr>
          <p:nvPr/>
        </p:nvPicPr>
        <p:blipFill>
          <a:blip r:embed="rId2"/>
          <a:stretch>
            <a:fillRect/>
          </a:stretch>
        </p:blipFill>
        <p:spPr>
          <a:xfrm>
            <a:off x="101272" y="93726"/>
            <a:ext cx="1828801" cy="393192"/>
          </a:xfrm>
          <a:prstGeom prst="rect">
            <a:avLst/>
          </a:prstGeom>
          <a:ln w="12700">
            <a:miter lim="400000"/>
          </a:ln>
        </p:spPr>
      </p:pic>
      <p:pic>
        <p:nvPicPr>
          <p:cNvPr id="41" name="Picture 17" descr="Picture 17"/>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42" name="Title Text"/>
          <p:cNvSpPr txBox="1">
            <a:spLocks noGrp="1"/>
          </p:cNvSpPr>
          <p:nvPr>
            <p:ph type="title"/>
          </p:nvPr>
        </p:nvSpPr>
        <p:spPr>
          <a:xfrm>
            <a:off x="722312" y="2362200"/>
            <a:ext cx="7772401" cy="2200275"/>
          </a:xfrm>
          <a:prstGeom prst="rect">
            <a:avLst/>
          </a:prstGeom>
          <a:ln w="9525">
            <a:solidFill>
              <a:srgbClr val="292934"/>
            </a:solidFill>
            <a:round/>
          </a:ln>
        </p:spPr>
        <p:txBody>
          <a:bodyPr anchor="b"/>
          <a:lstStyle>
            <a:lvl1pPr algn="l">
              <a:defRPr sz="4800" cap="all">
                <a:solidFill>
                  <a:srgbClr val="15151A"/>
                </a:solidFill>
              </a:defRPr>
            </a:lvl1pPr>
          </a:lstStyle>
          <a:p>
            <a:r>
              <a:t>Title Text</a:t>
            </a:r>
          </a:p>
        </p:txBody>
      </p:sp>
      <p:sp>
        <p:nvSpPr>
          <p:cNvPr id="43" name="Body Level One…"/>
          <p:cNvSpPr txBox="1">
            <a:spLocks noGrp="1"/>
          </p:cNvSpPr>
          <p:nvPr>
            <p:ph type="body" sz="quarter" idx="1"/>
          </p:nvPr>
        </p:nvSpPr>
        <p:spPr>
          <a:xfrm>
            <a:off x="722312" y="4626864"/>
            <a:ext cx="7772401" cy="1500188"/>
          </a:xfrm>
          <a:prstGeom prst="rect">
            <a:avLst/>
          </a:prstGeom>
        </p:spPr>
        <p:txBody>
          <a:bodyPr/>
          <a:lstStyle>
            <a:lvl1pPr marL="0" indent="0">
              <a:buClrTx/>
              <a:buSzTx/>
              <a:buFontTx/>
              <a:buNone/>
              <a:defRPr>
                <a:solidFill>
                  <a:srgbClr val="F3F2DC"/>
                </a:solidFill>
              </a:defRPr>
            </a:lvl1pPr>
            <a:lvl2pPr marL="0" indent="457200">
              <a:buClrTx/>
              <a:buSzTx/>
              <a:buFontTx/>
              <a:buNone/>
              <a:defRPr>
                <a:solidFill>
                  <a:srgbClr val="F3F2DC"/>
                </a:solidFill>
              </a:defRPr>
            </a:lvl2pPr>
            <a:lvl3pPr marL="0" indent="914400">
              <a:buClrTx/>
              <a:buSzTx/>
              <a:buFontTx/>
              <a:buNone/>
              <a:defRPr>
                <a:solidFill>
                  <a:srgbClr val="F3F2DC"/>
                </a:solidFill>
              </a:defRPr>
            </a:lvl3pPr>
            <a:lvl4pPr marL="0" indent="1371600">
              <a:buClrTx/>
              <a:buSzTx/>
              <a:buFontTx/>
              <a:buNone/>
              <a:defRPr>
                <a:solidFill>
                  <a:srgbClr val="F3F2DC"/>
                </a:solidFill>
              </a:defRPr>
            </a:lvl4pPr>
            <a:lvl5pPr marL="0" indent="1828800">
              <a:buClrTx/>
              <a:buSzTx/>
              <a:buFontTx/>
              <a:buNone/>
              <a:defRPr>
                <a:solidFill>
                  <a:srgbClr val="F3F2DC"/>
                </a:solidFill>
              </a:defRPr>
            </a:lvl5pPr>
          </a:lstStyle>
          <a:p>
            <a:r>
              <a:t>Body Level One</a:t>
            </a:r>
          </a:p>
          <a:p>
            <a:pPr lvl="1"/>
            <a:r>
              <a:t>Body Level Two</a:t>
            </a:r>
          </a:p>
          <a:p>
            <a:pPr lvl="2"/>
            <a:r>
              <a:t>Body Level Three</a:t>
            </a:r>
          </a:p>
          <a:p>
            <a:pPr lvl="3"/>
            <a:r>
              <a:t>Body Level Four</a:t>
            </a:r>
          </a:p>
          <a:p>
            <a:pPr lvl="4"/>
            <a:r>
              <a:t>Body Level Five</a:t>
            </a:r>
          </a:p>
        </p:txBody>
      </p:sp>
      <p:sp>
        <p:nvSpPr>
          <p:cNvPr id="44" name="Straight Connector 6"/>
          <p:cNvSpPr/>
          <p:nvPr/>
        </p:nvSpPr>
        <p:spPr>
          <a:xfrm>
            <a:off x="731519" y="4599431"/>
            <a:ext cx="7848601" cy="1590"/>
          </a:xfrm>
          <a:prstGeom prst="line">
            <a:avLst/>
          </a:prstGeom>
          <a:ln w="19050">
            <a:solidFill>
              <a:srgbClr val="F3F2DC"/>
            </a:solidFill>
          </a:ln>
        </p:spPr>
        <p:txBody>
          <a:bodyPr lIns="45719" rIns="45719"/>
          <a:lstStyle/>
          <a:p>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52" name="Rectangle 6"/>
          <p:cNvSpPr/>
          <p:nvPr/>
        </p:nvSpPr>
        <p:spPr>
          <a:xfrm>
            <a:off x="0" y="6567343"/>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53" name="Body Level One…"/>
          <p:cNvSpPr txBox="1">
            <a:spLocks noGrp="1"/>
          </p:cNvSpPr>
          <p:nvPr>
            <p:ph type="body" sz="half" idx="1"/>
          </p:nvPr>
        </p:nvSpPr>
        <p:spPr>
          <a:xfrm>
            <a:off x="457200" y="1673351"/>
            <a:ext cx="4038600" cy="4718305"/>
          </a:xfrm>
          <a:prstGeom prst="rect">
            <a:avLst/>
          </a:prstGeom>
        </p:spPr>
        <p:txBody>
          <a:bodyPr/>
          <a:lstStyle>
            <a:lvl1pPr>
              <a:spcBef>
                <a:spcPts val="600"/>
              </a:spcBef>
              <a:defRPr sz="2800"/>
            </a:lvl1pPr>
            <a:lvl2pPr marL="487680" indent="-213360">
              <a:spcBef>
                <a:spcPts val="600"/>
              </a:spcBef>
              <a:defRPr sz="2800"/>
            </a:lvl2pPr>
            <a:lvl3pPr marL="804672" indent="-256032">
              <a:spcBef>
                <a:spcPts val="600"/>
              </a:spcBef>
              <a:defRPr sz="2800"/>
            </a:lvl3pPr>
            <a:lvl4pPr marL="1107439" indent="-284480">
              <a:spcBef>
                <a:spcPts val="600"/>
              </a:spcBef>
              <a:defRPr sz="2800"/>
            </a:lvl4pPr>
            <a:lvl5pPr marL="1264919" indent="-21336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5" name="Title Text"/>
          <p:cNvSpPr txBox="1">
            <a:spLocks noGrp="1"/>
          </p:cNvSpPr>
          <p:nvPr>
            <p:ph type="title"/>
          </p:nvPr>
        </p:nvSpPr>
        <p:spPr>
          <a:prstGeom prst="rect">
            <a:avLst/>
          </a:prstGeom>
        </p:spPr>
        <p:txBody>
          <a:bodyPr/>
          <a:lstStyle/>
          <a:p>
            <a:r>
              <a:t>Title Text</a:t>
            </a:r>
          </a:p>
        </p:txBody>
      </p:sp>
      <p:sp>
        <p:nvSpPr>
          <p:cNvPr id="56" name="Rectangle 10"/>
          <p:cNvSpPr/>
          <p:nvPr/>
        </p:nvSpPr>
        <p:spPr>
          <a:xfrm>
            <a:off x="1734822" y="347472"/>
            <a:ext cx="5978312" cy="3592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57" name="Picture 17" descr="Picture 17"/>
          <p:cNvPicPr>
            <a:picLocks noChangeAspect="1"/>
          </p:cNvPicPr>
          <p:nvPr/>
        </p:nvPicPr>
        <p:blipFill>
          <a:blip r:embed="rId2"/>
          <a:stretch>
            <a:fillRect/>
          </a:stretch>
        </p:blipFill>
        <p:spPr>
          <a:xfrm flipH="1">
            <a:off x="7704735" y="27430"/>
            <a:ext cx="1361108" cy="365761"/>
          </a:xfrm>
          <a:prstGeom prst="rect">
            <a:avLst/>
          </a:prstGeom>
          <a:ln w="12700">
            <a:miter lim="400000"/>
          </a:ln>
        </p:spPr>
      </p:pic>
      <p:pic>
        <p:nvPicPr>
          <p:cNvPr id="58" name="Image" descr="Image"/>
          <p:cNvPicPr>
            <a:picLocks noChangeAspect="1"/>
          </p:cNvPicPr>
          <p:nvPr/>
        </p:nvPicPr>
        <p:blipFill>
          <a:blip r:embed="rId3"/>
          <a:stretch>
            <a:fillRect/>
          </a:stretch>
        </p:blipFill>
        <p:spPr>
          <a:xfrm>
            <a:off x="1729316" y="50279"/>
            <a:ext cx="2064833" cy="477914"/>
          </a:xfrm>
          <a:prstGeom prst="rect">
            <a:avLst/>
          </a:prstGeom>
          <a:ln w="12700">
            <a:miter lim="400000"/>
          </a:ln>
        </p:spPr>
      </p:pic>
      <p:pic>
        <p:nvPicPr>
          <p:cNvPr id="59" name="Image" descr="Image"/>
          <p:cNvPicPr>
            <a:picLocks noChangeAspect="1"/>
          </p:cNvPicPr>
          <p:nvPr/>
        </p:nvPicPr>
        <p:blipFill>
          <a:blip r:embed="rId4"/>
          <a:stretch>
            <a:fillRect/>
          </a:stretch>
        </p:blipFill>
        <p:spPr>
          <a:xfrm>
            <a:off x="118533" y="95430"/>
            <a:ext cx="1590822" cy="387612"/>
          </a:xfrm>
          <a:prstGeom prst="rect">
            <a:avLst/>
          </a:prstGeom>
          <a:ln w="12700">
            <a:miter lim="400000"/>
          </a:ln>
        </p:spPr>
      </p:pic>
      <p:sp>
        <p:nvSpPr>
          <p:cNvPr id="60" name="Footer Placeholder 3"/>
          <p:cNvSpPr txBox="1"/>
          <p:nvPr/>
        </p:nvSpPr>
        <p:spPr>
          <a:xfrm>
            <a:off x="1927687" y="6546301"/>
            <a:ext cx="5288626"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400">
                <a:solidFill>
                  <a:srgbClr val="FFCC66"/>
                </a:solidFill>
                <a:latin typeface="Avenir Black"/>
                <a:ea typeface="Avenir Black"/>
                <a:cs typeface="Avenir Black"/>
                <a:sym typeface="Avenir Black"/>
              </a:defRPr>
            </a:lvl1pPr>
          </a:lstStyle>
          <a:p>
            <a:r>
              <a:t>ACRP 03-54: Small Aircraft Runway Length Analysis Tool </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67" name="Rectangle 6"/>
          <p:cNvSpPr/>
          <p:nvPr/>
        </p:nvSpPr>
        <p:spPr>
          <a:xfrm>
            <a:off x="0" y="6567343"/>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68" name="Body Level One…"/>
          <p:cNvSpPr txBox="1">
            <a:spLocks noGrp="1"/>
          </p:cNvSpPr>
          <p:nvPr>
            <p:ph type="body" sz="quarter" idx="1"/>
          </p:nvPr>
        </p:nvSpPr>
        <p:spPr>
          <a:xfrm>
            <a:off x="457200" y="1676400"/>
            <a:ext cx="3931921" cy="639763"/>
          </a:xfrm>
          <a:prstGeom prst="rect">
            <a:avLst/>
          </a:prstGeom>
          <a:ln w="12700">
            <a:noFill/>
            <a:miter lim="400000"/>
          </a:ln>
        </p:spPr>
        <p:txBody>
          <a:bodyPr anchor="ctr"/>
          <a:lstStyle>
            <a:lvl1pPr marL="0" indent="0" algn="ctr">
              <a:spcBef>
                <a:spcPts val="400"/>
              </a:spcBef>
              <a:buClrTx/>
              <a:buSzTx/>
              <a:buFontTx/>
              <a:buNone/>
              <a:defRPr sz="2000">
                <a:solidFill>
                  <a:srgbClr val="D2533C"/>
                </a:solidFill>
              </a:defRPr>
            </a:lvl1pPr>
            <a:lvl2pPr marL="0" indent="457200" algn="ctr">
              <a:spcBef>
                <a:spcPts val="400"/>
              </a:spcBef>
              <a:buClrTx/>
              <a:buSzTx/>
              <a:buFontTx/>
              <a:buNone/>
              <a:defRPr sz="2000">
                <a:solidFill>
                  <a:srgbClr val="D2533C"/>
                </a:solidFill>
              </a:defRPr>
            </a:lvl2pPr>
            <a:lvl3pPr marL="0" indent="914400" algn="ctr">
              <a:spcBef>
                <a:spcPts val="400"/>
              </a:spcBef>
              <a:buClrTx/>
              <a:buSzTx/>
              <a:buFontTx/>
              <a:buNone/>
              <a:defRPr sz="2000">
                <a:solidFill>
                  <a:srgbClr val="D2533C"/>
                </a:solidFill>
              </a:defRPr>
            </a:lvl3pPr>
            <a:lvl4pPr marL="0" indent="1371600" algn="ctr">
              <a:spcBef>
                <a:spcPts val="400"/>
              </a:spcBef>
              <a:buClrTx/>
              <a:buSzTx/>
              <a:buFontTx/>
              <a:buNone/>
              <a:defRPr sz="2000">
                <a:solidFill>
                  <a:srgbClr val="D2533C"/>
                </a:solidFill>
              </a:defRPr>
            </a:lvl4pPr>
            <a:lvl5pPr marL="0" indent="1828800" algn="ctr">
              <a:spcBef>
                <a:spcPts val="400"/>
              </a:spcBef>
              <a:buClrTx/>
              <a:buSzTx/>
              <a:buFontTx/>
              <a:buNone/>
              <a:defRPr sz="2000">
                <a:solidFill>
                  <a:srgbClr val="D2533C"/>
                </a:solidFill>
              </a:defRPr>
            </a:lvl5pPr>
          </a:lstStyle>
          <a:p>
            <a:r>
              <a:t>Body Level One</a:t>
            </a:r>
          </a:p>
          <a:p>
            <a:pPr lvl="1"/>
            <a:r>
              <a:t>Body Level Two</a:t>
            </a:r>
          </a:p>
          <a:p>
            <a:pPr lvl="2"/>
            <a:r>
              <a:t>Body Level Three</a:t>
            </a:r>
          </a:p>
          <a:p>
            <a:pPr lvl="3"/>
            <a:r>
              <a:t>Body Level Four</a:t>
            </a:r>
          </a:p>
          <a:p>
            <a:pPr lvl="4"/>
            <a:r>
              <a:t>Body Level Five</a:t>
            </a:r>
          </a:p>
        </p:txBody>
      </p:sp>
      <p:sp>
        <p:nvSpPr>
          <p:cNvPr id="69" name="Text Placeholder 4"/>
          <p:cNvSpPr>
            <a:spLocks noGrp="1"/>
          </p:cNvSpPr>
          <p:nvPr>
            <p:ph type="body" sz="quarter" idx="21"/>
          </p:nvPr>
        </p:nvSpPr>
        <p:spPr>
          <a:xfrm>
            <a:off x="4754879" y="1676400"/>
            <a:ext cx="3931921" cy="639763"/>
          </a:xfrm>
          <a:prstGeom prst="rect">
            <a:avLst/>
          </a:prstGeom>
          <a:ln w="12700">
            <a:noFill/>
            <a:miter lim="400000"/>
          </a:ln>
        </p:spPr>
        <p:txBody>
          <a:bodyPr anchor="ctr"/>
          <a:lstStyle/>
          <a:p>
            <a:pPr marL="0" indent="0" algn="ctr">
              <a:spcBef>
                <a:spcPts val="400"/>
              </a:spcBef>
              <a:buClrTx/>
              <a:buSzTx/>
              <a:buFontTx/>
              <a:buNone/>
              <a:defRPr sz="2000">
                <a:solidFill>
                  <a:srgbClr val="D2533C"/>
                </a:solidFill>
              </a:defRPr>
            </a:pPr>
            <a:endParaRPr/>
          </a:p>
        </p:txBody>
      </p:sp>
      <p:sp>
        <p:nvSpPr>
          <p:cNvPr id="70" name="Straight Connector 10"/>
          <p:cNvSpPr/>
          <p:nvPr/>
        </p:nvSpPr>
        <p:spPr>
          <a:xfrm flipH="1">
            <a:off x="4571999" y="1691640"/>
            <a:ext cx="796" cy="4709160"/>
          </a:xfrm>
          <a:prstGeom prst="line">
            <a:avLst/>
          </a:prstGeom>
          <a:ln w="19050">
            <a:solidFill>
              <a:srgbClr val="D2533C"/>
            </a:solidFill>
          </a:ln>
        </p:spPr>
        <p:txBody>
          <a:bodyPr lIns="45719" rIns="45719"/>
          <a:lstStyle/>
          <a:p>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2" name="Title Text"/>
          <p:cNvSpPr txBox="1">
            <a:spLocks noGrp="1"/>
          </p:cNvSpPr>
          <p:nvPr>
            <p:ph type="title"/>
          </p:nvPr>
        </p:nvSpPr>
        <p:spPr>
          <a:prstGeom prst="rect">
            <a:avLst/>
          </a:prstGeom>
        </p:spPr>
        <p:txBody>
          <a:bodyPr/>
          <a:lstStyle/>
          <a:p>
            <a:r>
              <a:t>Title Text</a:t>
            </a:r>
          </a:p>
        </p:txBody>
      </p:sp>
      <p:sp>
        <p:nvSpPr>
          <p:cNvPr id="73" name="Footer Placeholder 3"/>
          <p:cNvSpPr txBox="1"/>
          <p:nvPr/>
        </p:nvSpPr>
        <p:spPr>
          <a:xfrm>
            <a:off x="2518673" y="6548390"/>
            <a:ext cx="411480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400">
                <a:solidFill>
                  <a:srgbClr val="FFCC66"/>
                </a:solidFill>
                <a:latin typeface="Avenir Black"/>
                <a:ea typeface="Avenir Black"/>
                <a:cs typeface="Avenir Black"/>
                <a:sym typeface="Avenir Black"/>
              </a:defRPr>
            </a:lvl1pPr>
          </a:lstStyle>
          <a:p>
            <a:r>
              <a:t>Air Transportation Systems Laboratory</a:t>
            </a:r>
          </a:p>
        </p:txBody>
      </p:sp>
      <p:sp>
        <p:nvSpPr>
          <p:cNvPr id="74" name="Rectangle 10"/>
          <p:cNvSpPr/>
          <p:nvPr/>
        </p:nvSpPr>
        <p:spPr>
          <a:xfrm>
            <a:off x="1734822" y="347472"/>
            <a:ext cx="5978312" cy="3592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75" name="Picture 17" descr="Picture 17"/>
          <p:cNvPicPr>
            <a:picLocks noChangeAspect="1"/>
          </p:cNvPicPr>
          <p:nvPr/>
        </p:nvPicPr>
        <p:blipFill>
          <a:blip r:embed="rId2"/>
          <a:stretch>
            <a:fillRect/>
          </a:stretch>
        </p:blipFill>
        <p:spPr>
          <a:xfrm flipH="1">
            <a:off x="7704735" y="27430"/>
            <a:ext cx="1361108" cy="365761"/>
          </a:xfrm>
          <a:prstGeom prst="rect">
            <a:avLst/>
          </a:prstGeom>
          <a:ln w="12700">
            <a:miter lim="400000"/>
          </a:ln>
        </p:spPr>
      </p:pic>
      <p:pic>
        <p:nvPicPr>
          <p:cNvPr id="76" name="Image" descr="Image"/>
          <p:cNvPicPr>
            <a:picLocks noChangeAspect="1"/>
          </p:cNvPicPr>
          <p:nvPr/>
        </p:nvPicPr>
        <p:blipFill>
          <a:blip r:embed="rId3"/>
          <a:stretch>
            <a:fillRect/>
          </a:stretch>
        </p:blipFill>
        <p:spPr>
          <a:xfrm>
            <a:off x="1729316" y="50279"/>
            <a:ext cx="2064833" cy="477914"/>
          </a:xfrm>
          <a:prstGeom prst="rect">
            <a:avLst/>
          </a:prstGeom>
          <a:ln w="12700">
            <a:miter lim="400000"/>
          </a:ln>
        </p:spPr>
      </p:pic>
      <p:pic>
        <p:nvPicPr>
          <p:cNvPr id="77" name="Image" descr="Image"/>
          <p:cNvPicPr>
            <a:picLocks noChangeAspect="1"/>
          </p:cNvPicPr>
          <p:nvPr/>
        </p:nvPicPr>
        <p:blipFill>
          <a:blip r:embed="rId4"/>
          <a:stretch>
            <a:fillRect/>
          </a:stretch>
        </p:blipFill>
        <p:spPr>
          <a:xfrm>
            <a:off x="118533" y="95430"/>
            <a:ext cx="1590822" cy="387612"/>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84" name="Rectangle 10"/>
          <p:cNvSpPr/>
          <p:nvPr/>
        </p:nvSpPr>
        <p:spPr>
          <a:xfrm>
            <a:off x="1985340" y="347472"/>
            <a:ext cx="5685460" cy="45720"/>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85" name="Rectangle 6"/>
          <p:cNvSpPr/>
          <p:nvPr/>
        </p:nvSpPr>
        <p:spPr>
          <a:xfrm>
            <a:off x="0" y="6567343"/>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86" name="Picture 8" descr="Picture 8"/>
          <p:cNvPicPr>
            <a:picLocks noChangeAspect="1"/>
          </p:cNvPicPr>
          <p:nvPr/>
        </p:nvPicPr>
        <p:blipFill>
          <a:blip r:embed="rId2"/>
          <a:stretch>
            <a:fillRect/>
          </a:stretch>
        </p:blipFill>
        <p:spPr>
          <a:xfrm>
            <a:off x="101272" y="93726"/>
            <a:ext cx="1828801" cy="393192"/>
          </a:xfrm>
          <a:prstGeom prst="rect">
            <a:avLst/>
          </a:prstGeom>
          <a:ln w="12700">
            <a:miter lim="400000"/>
          </a:ln>
        </p:spPr>
      </p:pic>
      <p:pic>
        <p:nvPicPr>
          <p:cNvPr id="87" name="Picture 17" descr="Picture 17"/>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9" name="Title Text"/>
          <p:cNvSpPr txBox="1">
            <a:spLocks noGrp="1"/>
          </p:cNvSpPr>
          <p:nvPr>
            <p:ph type="title"/>
          </p:nvPr>
        </p:nvSpPr>
        <p:spPr>
          <a:prstGeom prst="rect">
            <a:avLst/>
          </a:prstGeom>
          <a:ln w="9525">
            <a:solidFill>
              <a:srgbClr val="FFFFFF"/>
            </a:solidFill>
            <a:round/>
          </a:ln>
        </p:spPr>
        <p:txBody>
          <a:bodyPr/>
          <a:lstStyle/>
          <a:p>
            <a:r>
              <a:t>Title Text</a:t>
            </a:r>
          </a:p>
        </p:txBody>
      </p:sp>
      <p:sp>
        <p:nvSpPr>
          <p:cNvPr id="90" name="Footer Placeholder 3"/>
          <p:cNvSpPr txBox="1"/>
          <p:nvPr/>
        </p:nvSpPr>
        <p:spPr>
          <a:xfrm>
            <a:off x="2518673" y="6548390"/>
            <a:ext cx="411480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400">
                <a:solidFill>
                  <a:srgbClr val="FFCC66"/>
                </a:solidFill>
                <a:latin typeface="Avenir Black"/>
                <a:ea typeface="Avenir Black"/>
                <a:cs typeface="Avenir Black"/>
                <a:sym typeface="Avenir Black"/>
              </a:defRPr>
            </a:lvl1pPr>
          </a:lstStyle>
          <a:p>
            <a:r>
              <a:t>Air Transportation Systems Laboratory</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97" name="Rectangle 10"/>
          <p:cNvSpPr/>
          <p:nvPr/>
        </p:nvSpPr>
        <p:spPr>
          <a:xfrm>
            <a:off x="1985340" y="347472"/>
            <a:ext cx="5685460" cy="45720"/>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98" name="Rectangle 6"/>
          <p:cNvSpPr/>
          <p:nvPr/>
        </p:nvSpPr>
        <p:spPr>
          <a:xfrm>
            <a:off x="0" y="6567343"/>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99" name="Picture 8" descr="Picture 8"/>
          <p:cNvPicPr>
            <a:picLocks noChangeAspect="1"/>
          </p:cNvPicPr>
          <p:nvPr/>
        </p:nvPicPr>
        <p:blipFill>
          <a:blip r:embed="rId2"/>
          <a:stretch>
            <a:fillRect/>
          </a:stretch>
        </p:blipFill>
        <p:spPr>
          <a:xfrm>
            <a:off x="101272" y="93726"/>
            <a:ext cx="1828801" cy="393192"/>
          </a:xfrm>
          <a:prstGeom prst="rect">
            <a:avLst/>
          </a:prstGeom>
          <a:ln w="12700">
            <a:miter lim="400000"/>
          </a:ln>
        </p:spPr>
      </p:pic>
      <p:pic>
        <p:nvPicPr>
          <p:cNvPr id="100" name="Picture 17" descr="Picture 17"/>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08" name="Rectangle 10"/>
          <p:cNvSpPr/>
          <p:nvPr/>
        </p:nvSpPr>
        <p:spPr>
          <a:xfrm>
            <a:off x="1985340" y="347472"/>
            <a:ext cx="5685460" cy="45720"/>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109" name="Rectangle 6"/>
          <p:cNvSpPr/>
          <p:nvPr/>
        </p:nvSpPr>
        <p:spPr>
          <a:xfrm>
            <a:off x="0" y="6567343"/>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110" name="Picture 8" descr="Picture 8"/>
          <p:cNvPicPr>
            <a:picLocks noChangeAspect="1"/>
          </p:cNvPicPr>
          <p:nvPr/>
        </p:nvPicPr>
        <p:blipFill>
          <a:blip r:embed="rId2"/>
          <a:stretch>
            <a:fillRect/>
          </a:stretch>
        </p:blipFill>
        <p:spPr>
          <a:xfrm>
            <a:off x="101272" y="93726"/>
            <a:ext cx="1828801" cy="393192"/>
          </a:xfrm>
          <a:prstGeom prst="rect">
            <a:avLst/>
          </a:prstGeom>
          <a:ln w="12700">
            <a:miter lim="400000"/>
          </a:ln>
        </p:spPr>
      </p:pic>
      <p:pic>
        <p:nvPicPr>
          <p:cNvPr id="111" name="Picture 17" descr="Picture 17"/>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112" name="Title Text"/>
          <p:cNvSpPr txBox="1">
            <a:spLocks noGrp="1"/>
          </p:cNvSpPr>
          <p:nvPr>
            <p:ph type="title"/>
          </p:nvPr>
        </p:nvSpPr>
        <p:spPr>
          <a:xfrm>
            <a:off x="457200" y="792079"/>
            <a:ext cx="2139696" cy="1261874"/>
          </a:xfrm>
          <a:prstGeom prst="rect">
            <a:avLst/>
          </a:prstGeom>
          <a:ln w="9525">
            <a:solidFill>
              <a:srgbClr val="FFFFFF"/>
            </a:solidFill>
            <a:round/>
          </a:ln>
        </p:spPr>
        <p:txBody>
          <a:bodyPr anchor="b"/>
          <a:lstStyle>
            <a:lvl1pPr algn="l">
              <a:defRPr sz="2400">
                <a:solidFill>
                  <a:srgbClr val="808080"/>
                </a:solidFill>
              </a:defRPr>
            </a:lvl1pPr>
          </a:lstStyle>
          <a:p>
            <a:r>
              <a:t>Title Text</a:t>
            </a:r>
          </a:p>
        </p:txBody>
      </p:sp>
      <p:sp>
        <p:nvSpPr>
          <p:cNvPr id="113" name="Body Level One…"/>
          <p:cNvSpPr txBox="1">
            <a:spLocks noGrp="1"/>
          </p:cNvSpPr>
          <p:nvPr>
            <p:ph type="body" idx="1"/>
          </p:nvPr>
        </p:nvSpPr>
        <p:spPr>
          <a:xfrm>
            <a:off x="2971800" y="792079"/>
            <a:ext cx="5715000" cy="5577842"/>
          </a:xfrm>
          <a:prstGeom prst="rect">
            <a:avLst/>
          </a:prstGeom>
        </p:spPr>
        <p:txBody>
          <a:bodyPr/>
          <a:lstStyle>
            <a:lvl1pPr>
              <a:spcBef>
                <a:spcPts val="700"/>
              </a:spcBef>
              <a:defRPr sz="3200"/>
            </a:lvl1pPr>
            <a:lvl2pPr marL="483325" indent="-209005">
              <a:spcBef>
                <a:spcPts val="700"/>
              </a:spcBef>
              <a:defRPr sz="3200"/>
            </a:lvl2pPr>
            <a:lvl3pPr marL="792480" indent="-243840">
              <a:spcBef>
                <a:spcPts val="700"/>
              </a:spcBef>
              <a:defRPr sz="3200"/>
            </a:lvl3pPr>
            <a:lvl4pPr marL="1115567" indent="-292608">
              <a:spcBef>
                <a:spcPts val="700"/>
              </a:spcBef>
              <a:defRPr sz="3200"/>
            </a:lvl4pPr>
            <a:lvl5pPr marL="1271016" indent="-219456">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114" name="Text Placeholder 3"/>
          <p:cNvSpPr>
            <a:spLocks noGrp="1"/>
          </p:cNvSpPr>
          <p:nvPr>
            <p:ph type="body" sz="quarter" idx="21"/>
          </p:nvPr>
        </p:nvSpPr>
        <p:spPr>
          <a:xfrm>
            <a:off x="457201" y="2130551"/>
            <a:ext cx="2139697" cy="4243616"/>
          </a:xfrm>
          <a:prstGeom prst="rect">
            <a:avLst/>
          </a:prstGeom>
        </p:spPr>
        <p:txBody>
          <a:bodyPr/>
          <a:lstStyle/>
          <a:p>
            <a:pPr marL="0" indent="0">
              <a:spcBef>
                <a:spcPts val="300"/>
              </a:spcBef>
              <a:buClrTx/>
              <a:buSzTx/>
              <a:buFontTx/>
              <a:buNone/>
              <a:defRPr sz="1400"/>
            </a:pPr>
            <a:endParaRPr/>
          </a:p>
        </p:txBody>
      </p:sp>
      <p:sp>
        <p:nvSpPr>
          <p:cNvPr id="115" name="Straight Connector 8"/>
          <p:cNvSpPr/>
          <p:nvPr/>
        </p:nvSpPr>
        <p:spPr>
          <a:xfrm flipH="1">
            <a:off x="2775009" y="792079"/>
            <a:ext cx="1590" cy="5577841"/>
          </a:xfrm>
          <a:prstGeom prst="line">
            <a:avLst/>
          </a:prstGeom>
          <a:ln w="19050">
            <a:solidFill>
              <a:srgbClr val="D2533C"/>
            </a:solidFill>
          </a:ln>
        </p:spPr>
        <p:txBody>
          <a:bodyPr lIns="45719" rIns="45719"/>
          <a:lstStyle/>
          <a:p>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7" name="Footer Placeholder 3"/>
          <p:cNvSpPr txBox="1"/>
          <p:nvPr/>
        </p:nvSpPr>
        <p:spPr>
          <a:xfrm>
            <a:off x="2518673" y="6548390"/>
            <a:ext cx="411480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400">
                <a:solidFill>
                  <a:srgbClr val="FFCC66"/>
                </a:solidFill>
                <a:latin typeface="Avenir Black"/>
                <a:ea typeface="Avenir Black"/>
                <a:cs typeface="Avenir Black"/>
                <a:sym typeface="Avenir Black"/>
              </a:defRPr>
            </a:lvl1pPr>
          </a:lstStyle>
          <a:p>
            <a:r>
              <a:t>Air Transportation Systems Laboratory</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24" name="Rectangle 10"/>
          <p:cNvSpPr/>
          <p:nvPr/>
        </p:nvSpPr>
        <p:spPr>
          <a:xfrm>
            <a:off x="1985340" y="347472"/>
            <a:ext cx="5685460" cy="45720"/>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125" name="Rectangle 6"/>
          <p:cNvSpPr/>
          <p:nvPr/>
        </p:nvSpPr>
        <p:spPr>
          <a:xfrm>
            <a:off x="0" y="6567343"/>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126" name="Picture 8" descr="Picture 8"/>
          <p:cNvPicPr>
            <a:picLocks noChangeAspect="1"/>
          </p:cNvPicPr>
          <p:nvPr/>
        </p:nvPicPr>
        <p:blipFill>
          <a:blip r:embed="rId2"/>
          <a:stretch>
            <a:fillRect/>
          </a:stretch>
        </p:blipFill>
        <p:spPr>
          <a:xfrm>
            <a:off x="101272" y="93726"/>
            <a:ext cx="1828801" cy="393192"/>
          </a:xfrm>
          <a:prstGeom prst="rect">
            <a:avLst/>
          </a:prstGeom>
          <a:ln w="12700">
            <a:miter lim="400000"/>
          </a:ln>
        </p:spPr>
      </p:pic>
      <p:pic>
        <p:nvPicPr>
          <p:cNvPr id="127" name="Picture 17" descr="Picture 17"/>
          <p:cNvPicPr>
            <a:picLocks noChangeAspect="1"/>
          </p:cNvPicPr>
          <p:nvPr/>
        </p:nvPicPr>
        <p:blipFill>
          <a:blip r:embed="rId3"/>
          <a:stretch>
            <a:fillRect/>
          </a:stretch>
        </p:blipFill>
        <p:spPr>
          <a:xfrm flipH="1">
            <a:off x="7704735" y="27430"/>
            <a:ext cx="1361108" cy="365761"/>
          </a:xfrm>
          <a:prstGeom prst="rect">
            <a:avLst/>
          </a:prstGeom>
          <a:ln w="12700">
            <a:miter lim="400000"/>
          </a:ln>
        </p:spPr>
      </p:pic>
      <p:sp>
        <p:nvSpPr>
          <p:cNvPr id="128" name="Title Text"/>
          <p:cNvSpPr txBox="1">
            <a:spLocks noGrp="1"/>
          </p:cNvSpPr>
          <p:nvPr>
            <p:ph type="title"/>
          </p:nvPr>
        </p:nvSpPr>
        <p:spPr>
          <a:xfrm>
            <a:off x="457200" y="792480"/>
            <a:ext cx="2142681" cy="1264920"/>
          </a:xfrm>
          <a:prstGeom prst="rect">
            <a:avLst/>
          </a:prstGeom>
          <a:ln w="9525">
            <a:solidFill>
              <a:srgbClr val="FFFFFF"/>
            </a:solidFill>
            <a:round/>
          </a:ln>
        </p:spPr>
        <p:txBody>
          <a:bodyPr anchor="b"/>
          <a:lstStyle>
            <a:lvl1pPr algn="l">
              <a:defRPr sz="2400">
                <a:solidFill>
                  <a:srgbClr val="808080"/>
                </a:solidFill>
              </a:defRPr>
            </a:lvl1pPr>
          </a:lstStyle>
          <a:p>
            <a:r>
              <a:t>Title Text</a:t>
            </a:r>
          </a:p>
        </p:txBody>
      </p:sp>
      <p:sp>
        <p:nvSpPr>
          <p:cNvPr id="129" name="Picture Placeholder 2"/>
          <p:cNvSpPr>
            <a:spLocks noGrp="1"/>
          </p:cNvSpPr>
          <p:nvPr>
            <p:ph type="pic" idx="21"/>
          </p:nvPr>
        </p:nvSpPr>
        <p:spPr>
          <a:xfrm>
            <a:off x="2858610" y="838200"/>
            <a:ext cx="5904390" cy="5500458"/>
          </a:xfrm>
          <a:prstGeom prst="rect">
            <a:avLst/>
          </a:prstGeom>
          <a:ln w="76200">
            <a:miter/>
          </a:ln>
          <a:effectLst>
            <a:outerShdw blurRad="50800" dist="12700" dir="5400000" rotWithShape="0">
              <a:srgbClr val="000000">
                <a:alpha val="58999"/>
              </a:srgbClr>
            </a:outerShdw>
          </a:effectLst>
        </p:spPr>
        <p:txBody>
          <a:bodyPr lIns="91439" rIns="91439">
            <a:noAutofit/>
          </a:bodyPr>
          <a:lstStyle/>
          <a:p>
            <a:endParaRPr/>
          </a:p>
        </p:txBody>
      </p:sp>
      <p:sp>
        <p:nvSpPr>
          <p:cNvPr id="130" name="Body Level One…"/>
          <p:cNvSpPr txBox="1">
            <a:spLocks noGrp="1"/>
          </p:cNvSpPr>
          <p:nvPr>
            <p:ph type="body" sz="quarter" idx="1"/>
          </p:nvPr>
        </p:nvSpPr>
        <p:spPr>
          <a:xfrm>
            <a:off x="457200" y="2133600"/>
            <a:ext cx="2139696" cy="4242816"/>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0"/>
          <p:cNvSpPr/>
          <p:nvPr/>
        </p:nvSpPr>
        <p:spPr>
          <a:xfrm>
            <a:off x="-8358" y="347472"/>
            <a:ext cx="7721492" cy="46404"/>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sp>
        <p:nvSpPr>
          <p:cNvPr id="3" name="Rectangle 6"/>
          <p:cNvSpPr/>
          <p:nvPr/>
        </p:nvSpPr>
        <p:spPr>
          <a:xfrm>
            <a:off x="0" y="6567343"/>
            <a:ext cx="9144000" cy="290658"/>
          </a:xfrm>
          <a:prstGeom prst="rect">
            <a:avLst/>
          </a:prstGeom>
          <a:solidFill>
            <a:srgbClr val="660000"/>
          </a:solidFill>
          <a:ln w="12700">
            <a:miter lim="400000"/>
          </a:ln>
        </p:spPr>
        <p:txBody>
          <a:bodyPr lIns="45719" rIns="45719" anchor="ctr"/>
          <a:lstStyle/>
          <a:p>
            <a:pPr algn="ctr">
              <a:defRPr>
                <a:solidFill>
                  <a:srgbClr val="FFFFFF"/>
                </a:solidFill>
              </a:defRPr>
            </a:pPr>
            <a:endParaRPr/>
          </a:p>
        </p:txBody>
      </p:sp>
      <p:pic>
        <p:nvPicPr>
          <p:cNvPr id="4" name="Picture 17" descr="Picture 17"/>
          <p:cNvPicPr>
            <a:picLocks noChangeAspect="1"/>
          </p:cNvPicPr>
          <p:nvPr/>
        </p:nvPicPr>
        <p:blipFill>
          <a:blip r:embed="rId20"/>
          <a:stretch>
            <a:fillRect/>
          </a:stretch>
        </p:blipFill>
        <p:spPr>
          <a:xfrm flipH="1">
            <a:off x="7704735" y="27430"/>
            <a:ext cx="1361108" cy="365761"/>
          </a:xfrm>
          <a:prstGeom prst="rect">
            <a:avLst/>
          </a:prstGeom>
          <a:ln w="12700">
            <a:miter lim="400000"/>
          </a:ln>
        </p:spPr>
      </p:pic>
      <p:sp>
        <p:nvSpPr>
          <p:cNvPr id="5" name="Title Text"/>
          <p:cNvSpPr txBox="1">
            <a:spLocks noGrp="1"/>
          </p:cNvSpPr>
          <p:nvPr>
            <p:ph type="title"/>
          </p:nvPr>
        </p:nvSpPr>
        <p:spPr>
          <a:xfrm>
            <a:off x="457200" y="609600"/>
            <a:ext cx="82296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6" name="Body Level One…"/>
          <p:cNvSpPr txBox="1">
            <a:spLocks noGrp="1"/>
          </p:cNvSpPr>
          <p:nvPr>
            <p:ph type="body" idx="1"/>
          </p:nvPr>
        </p:nvSpPr>
        <p:spPr>
          <a:xfrm>
            <a:off x="457200" y="1651000"/>
            <a:ext cx="8229600" cy="4749800"/>
          </a:xfrm>
          <a:prstGeom prst="rect">
            <a:avLst/>
          </a:prstGeom>
          <a:ln>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8808663" y="6548391"/>
            <a:ext cx="314657" cy="332741"/>
          </a:xfrm>
          <a:prstGeom prst="rect">
            <a:avLst/>
          </a:prstGeom>
          <a:ln w="12700">
            <a:miter lim="400000"/>
          </a:ln>
        </p:spPr>
        <p:txBody>
          <a:bodyPr wrap="none" lIns="45719" rIns="45719" anchor="ctr">
            <a:spAutoFit/>
          </a:bodyPr>
          <a:lstStyle>
            <a:lvl1pPr algn="r">
              <a:defRPr sz="1400">
                <a:solidFill>
                  <a:srgbClr val="FFCC66"/>
                </a:solidFill>
                <a:latin typeface="Avenir Black"/>
                <a:ea typeface="Avenir Black"/>
                <a:cs typeface="Avenir Black"/>
                <a:sym typeface="Avenir Black"/>
              </a:defRPr>
            </a:lvl1pPr>
          </a:lstStyle>
          <a:p>
            <a:fld id="{86CB4B4D-7CA3-9044-876B-883B54F8677D}" type="slidenum">
              <a:t>‹#›</a:t>
            </a:fld>
            <a:endParaRPr/>
          </a:p>
        </p:txBody>
      </p:sp>
      <p:sp>
        <p:nvSpPr>
          <p:cNvPr id="8" name="Footer Placeholder 3"/>
          <p:cNvSpPr txBox="1"/>
          <p:nvPr/>
        </p:nvSpPr>
        <p:spPr>
          <a:xfrm>
            <a:off x="1927687" y="6546301"/>
            <a:ext cx="5288626"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400">
                <a:solidFill>
                  <a:srgbClr val="FFCC66"/>
                </a:solidFill>
                <a:latin typeface="Avenir Black"/>
                <a:ea typeface="Avenir Black"/>
                <a:cs typeface="Avenir Black"/>
                <a:sym typeface="Avenir Black"/>
              </a:defRPr>
            </a:lvl1pPr>
          </a:lstStyle>
          <a:p>
            <a:r>
              <a:t>Small Aircraft Runway Length Analysis Tool (version 2.0.0.8)</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914400" latinLnBrk="0">
        <a:lnSpc>
          <a:spcPct val="100000"/>
        </a:lnSpc>
        <a:spcBef>
          <a:spcPts val="0"/>
        </a:spcBef>
        <a:spcAft>
          <a:spcPts val="0"/>
        </a:spcAft>
        <a:buClrTx/>
        <a:buSzTx/>
        <a:buFontTx/>
        <a:buNone/>
        <a:tabLst/>
        <a:defRPr sz="3600" b="0" i="0" u="none" strike="noStrike" cap="none" spc="-100" baseline="0">
          <a:solidFill>
            <a:srgbClr val="000000"/>
          </a:solidFill>
          <a:uFillTx/>
          <a:latin typeface="Arial"/>
          <a:ea typeface="Arial"/>
          <a:cs typeface="Arial"/>
          <a:sym typeface="Arial"/>
        </a:defRPr>
      </a:lvl1pPr>
      <a:lvl2pPr marL="0" marR="0" indent="0" algn="ctr" defTabSz="914400" latinLnBrk="0">
        <a:lnSpc>
          <a:spcPct val="100000"/>
        </a:lnSpc>
        <a:spcBef>
          <a:spcPts val="0"/>
        </a:spcBef>
        <a:spcAft>
          <a:spcPts val="0"/>
        </a:spcAft>
        <a:buClrTx/>
        <a:buSzTx/>
        <a:buFontTx/>
        <a:buNone/>
        <a:tabLst/>
        <a:defRPr sz="3600" b="0" i="0" u="none" strike="noStrike" cap="none" spc="-100" baseline="0">
          <a:solidFill>
            <a:srgbClr val="000000"/>
          </a:solidFill>
          <a:uFillTx/>
          <a:latin typeface="Arial"/>
          <a:ea typeface="Arial"/>
          <a:cs typeface="Arial"/>
          <a:sym typeface="Arial"/>
        </a:defRPr>
      </a:lvl2pPr>
      <a:lvl3pPr marL="0" marR="0" indent="0" algn="ctr" defTabSz="914400" latinLnBrk="0">
        <a:lnSpc>
          <a:spcPct val="100000"/>
        </a:lnSpc>
        <a:spcBef>
          <a:spcPts val="0"/>
        </a:spcBef>
        <a:spcAft>
          <a:spcPts val="0"/>
        </a:spcAft>
        <a:buClrTx/>
        <a:buSzTx/>
        <a:buFontTx/>
        <a:buNone/>
        <a:tabLst/>
        <a:defRPr sz="3600" b="0" i="0" u="none" strike="noStrike" cap="none" spc="-100" baseline="0">
          <a:solidFill>
            <a:srgbClr val="000000"/>
          </a:solidFill>
          <a:uFillTx/>
          <a:latin typeface="Arial"/>
          <a:ea typeface="Arial"/>
          <a:cs typeface="Arial"/>
          <a:sym typeface="Arial"/>
        </a:defRPr>
      </a:lvl3pPr>
      <a:lvl4pPr marL="0" marR="0" indent="0" algn="ctr" defTabSz="914400" latinLnBrk="0">
        <a:lnSpc>
          <a:spcPct val="100000"/>
        </a:lnSpc>
        <a:spcBef>
          <a:spcPts val="0"/>
        </a:spcBef>
        <a:spcAft>
          <a:spcPts val="0"/>
        </a:spcAft>
        <a:buClrTx/>
        <a:buSzTx/>
        <a:buFontTx/>
        <a:buNone/>
        <a:tabLst/>
        <a:defRPr sz="3600" b="0" i="0" u="none" strike="noStrike" cap="none" spc="-100" baseline="0">
          <a:solidFill>
            <a:srgbClr val="000000"/>
          </a:solidFill>
          <a:uFillTx/>
          <a:latin typeface="Arial"/>
          <a:ea typeface="Arial"/>
          <a:cs typeface="Arial"/>
          <a:sym typeface="Arial"/>
        </a:defRPr>
      </a:lvl4pPr>
      <a:lvl5pPr marL="0" marR="0" indent="0" algn="ctr" defTabSz="914400" latinLnBrk="0">
        <a:lnSpc>
          <a:spcPct val="100000"/>
        </a:lnSpc>
        <a:spcBef>
          <a:spcPts val="0"/>
        </a:spcBef>
        <a:spcAft>
          <a:spcPts val="0"/>
        </a:spcAft>
        <a:buClrTx/>
        <a:buSzTx/>
        <a:buFontTx/>
        <a:buNone/>
        <a:tabLst/>
        <a:defRPr sz="3600" b="0" i="0" u="none" strike="noStrike" cap="none" spc="-100" baseline="0">
          <a:solidFill>
            <a:srgbClr val="000000"/>
          </a:solidFill>
          <a:uFillTx/>
          <a:latin typeface="Arial"/>
          <a:ea typeface="Arial"/>
          <a:cs typeface="Arial"/>
          <a:sym typeface="Arial"/>
        </a:defRPr>
      </a:lvl5pPr>
      <a:lvl6pPr marL="0" marR="0" indent="0" algn="ctr" defTabSz="914400" latinLnBrk="0">
        <a:lnSpc>
          <a:spcPct val="100000"/>
        </a:lnSpc>
        <a:spcBef>
          <a:spcPts val="0"/>
        </a:spcBef>
        <a:spcAft>
          <a:spcPts val="0"/>
        </a:spcAft>
        <a:buClrTx/>
        <a:buSzTx/>
        <a:buFontTx/>
        <a:buNone/>
        <a:tabLst/>
        <a:defRPr sz="3600" b="0" i="0" u="none" strike="noStrike" cap="none" spc="-100" baseline="0">
          <a:solidFill>
            <a:srgbClr val="000000"/>
          </a:solidFill>
          <a:uFillTx/>
          <a:latin typeface="Arial"/>
          <a:ea typeface="Arial"/>
          <a:cs typeface="Arial"/>
          <a:sym typeface="Arial"/>
        </a:defRPr>
      </a:lvl6pPr>
      <a:lvl7pPr marL="0" marR="0" indent="0" algn="ctr" defTabSz="914400" latinLnBrk="0">
        <a:lnSpc>
          <a:spcPct val="100000"/>
        </a:lnSpc>
        <a:spcBef>
          <a:spcPts val="0"/>
        </a:spcBef>
        <a:spcAft>
          <a:spcPts val="0"/>
        </a:spcAft>
        <a:buClrTx/>
        <a:buSzTx/>
        <a:buFontTx/>
        <a:buNone/>
        <a:tabLst/>
        <a:defRPr sz="3600" b="0" i="0" u="none" strike="noStrike" cap="none" spc="-100" baseline="0">
          <a:solidFill>
            <a:srgbClr val="000000"/>
          </a:solidFill>
          <a:uFillTx/>
          <a:latin typeface="Arial"/>
          <a:ea typeface="Arial"/>
          <a:cs typeface="Arial"/>
          <a:sym typeface="Arial"/>
        </a:defRPr>
      </a:lvl7pPr>
      <a:lvl8pPr marL="0" marR="0" indent="0" algn="ctr" defTabSz="914400" latinLnBrk="0">
        <a:lnSpc>
          <a:spcPct val="100000"/>
        </a:lnSpc>
        <a:spcBef>
          <a:spcPts val="0"/>
        </a:spcBef>
        <a:spcAft>
          <a:spcPts val="0"/>
        </a:spcAft>
        <a:buClrTx/>
        <a:buSzTx/>
        <a:buFontTx/>
        <a:buNone/>
        <a:tabLst/>
        <a:defRPr sz="3600" b="0" i="0" u="none" strike="noStrike" cap="none" spc="-100" baseline="0">
          <a:solidFill>
            <a:srgbClr val="000000"/>
          </a:solidFill>
          <a:uFillTx/>
          <a:latin typeface="Arial"/>
          <a:ea typeface="Arial"/>
          <a:cs typeface="Arial"/>
          <a:sym typeface="Arial"/>
        </a:defRPr>
      </a:lvl8pPr>
      <a:lvl9pPr marL="0" marR="0" indent="0" algn="ctr" defTabSz="914400" latinLnBrk="0">
        <a:lnSpc>
          <a:spcPct val="100000"/>
        </a:lnSpc>
        <a:spcBef>
          <a:spcPts val="0"/>
        </a:spcBef>
        <a:spcAft>
          <a:spcPts val="0"/>
        </a:spcAft>
        <a:buClrTx/>
        <a:buSzTx/>
        <a:buFontTx/>
        <a:buNone/>
        <a:tabLst/>
        <a:defRPr sz="3600" b="0" i="0" u="none" strike="noStrike" cap="none" spc="-100" baseline="0">
          <a:solidFill>
            <a:srgbClr val="000000"/>
          </a:solidFill>
          <a:uFillTx/>
          <a:latin typeface="Arial"/>
          <a:ea typeface="Arial"/>
          <a:cs typeface="Arial"/>
          <a:sym typeface="Arial"/>
        </a:defRPr>
      </a:lvl9pPr>
    </p:titleStyle>
    <p:bodyStyle>
      <a:lvl1pPr marL="182879" marR="0" indent="-182879" algn="l" defTabSz="914400" rtl="0" latinLnBrk="0">
        <a:lnSpc>
          <a:spcPct val="100000"/>
        </a:lnSpc>
        <a:spcBef>
          <a:spcPts val="500"/>
        </a:spcBef>
        <a:spcAft>
          <a:spcPts val="0"/>
        </a:spcAft>
        <a:buClr>
          <a:schemeClr val="accent1"/>
        </a:buClr>
        <a:buSzPct val="85000"/>
        <a:buFont typeface="Arial"/>
        <a:buChar char="•"/>
        <a:tabLst/>
        <a:defRPr sz="2400" b="0" i="0" u="none" strike="noStrike" cap="none" spc="0" baseline="0">
          <a:solidFill>
            <a:srgbClr val="292934"/>
          </a:solidFill>
          <a:uFillTx/>
          <a:latin typeface="Arial"/>
          <a:ea typeface="Arial"/>
          <a:cs typeface="Arial"/>
          <a:sym typeface="Arial"/>
        </a:defRPr>
      </a:lvl1pPr>
      <a:lvl2pPr marL="493775" marR="0" indent="-219455" algn="l" defTabSz="914400" rtl="0" latinLnBrk="0">
        <a:lnSpc>
          <a:spcPct val="100000"/>
        </a:lnSpc>
        <a:spcBef>
          <a:spcPts val="500"/>
        </a:spcBef>
        <a:spcAft>
          <a:spcPts val="0"/>
        </a:spcAft>
        <a:buClr>
          <a:schemeClr val="accent1"/>
        </a:buClr>
        <a:buSzPct val="85000"/>
        <a:buFont typeface="Arial"/>
        <a:buChar char="•"/>
        <a:tabLst/>
        <a:defRPr sz="2400" b="0" i="0" u="none" strike="noStrike" cap="none" spc="0" baseline="0">
          <a:solidFill>
            <a:srgbClr val="292934"/>
          </a:solidFill>
          <a:uFillTx/>
          <a:latin typeface="Arial"/>
          <a:ea typeface="Arial"/>
          <a:cs typeface="Arial"/>
          <a:sym typeface="Arial"/>
        </a:defRPr>
      </a:lvl2pPr>
      <a:lvl3pPr marL="792479" marR="0" indent="-243840" algn="l" defTabSz="914400" rtl="0" latinLnBrk="0">
        <a:lnSpc>
          <a:spcPct val="100000"/>
        </a:lnSpc>
        <a:spcBef>
          <a:spcPts val="500"/>
        </a:spcBef>
        <a:spcAft>
          <a:spcPts val="0"/>
        </a:spcAft>
        <a:buClr>
          <a:schemeClr val="accent1"/>
        </a:buClr>
        <a:buSzPct val="90000"/>
        <a:buFont typeface="Arial"/>
        <a:buChar char="•"/>
        <a:tabLst/>
        <a:defRPr sz="2400" b="0" i="0" u="none" strike="noStrike" cap="none" spc="0" baseline="0">
          <a:solidFill>
            <a:srgbClr val="292934"/>
          </a:solidFill>
          <a:uFillTx/>
          <a:latin typeface="Arial"/>
          <a:ea typeface="Arial"/>
          <a:cs typeface="Arial"/>
          <a:sym typeface="Arial"/>
        </a:defRPr>
      </a:lvl3pPr>
      <a:lvl4pPr marL="1097279" marR="0" indent="-274319"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4pPr>
      <a:lvl5pPr marL="1286691" marR="0" indent="-235131"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5pPr>
      <a:lvl6pPr marL="152634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6pPr>
      <a:lvl7pPr marL="170922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7pPr>
      <a:lvl8pPr marL="189210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8pPr>
      <a:lvl9pPr marL="207498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venir Black"/>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venir Black"/>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venir Black"/>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venir Black"/>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venir Black"/>
        </a:defRPr>
      </a:lvl5pPr>
      <a:lvl6pPr marL="0" marR="0" indent="22860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venir Black"/>
        </a:defRPr>
      </a:lvl6pPr>
      <a:lvl7pPr marL="0" marR="0" indent="2743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venir Black"/>
        </a:defRPr>
      </a:lvl7pPr>
      <a:lvl8pPr marL="0" marR="0" indent="3200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venir Black"/>
        </a:defRPr>
      </a:lvl8pPr>
      <a:lvl9pPr marL="0" marR="0" indent="3657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venir Blac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62.xml"/><Relationship Id="rId3" Type="http://schemas.openxmlformats.org/officeDocument/2006/relationships/slide" Target="slide11.xml"/><Relationship Id="rId7" Type="http://schemas.openxmlformats.org/officeDocument/2006/relationships/slide" Target="slide32.xml"/><Relationship Id="rId12" Type="http://schemas.openxmlformats.org/officeDocument/2006/relationships/slide" Target="slide55.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52.xml"/><Relationship Id="rId5" Type="http://schemas.openxmlformats.org/officeDocument/2006/relationships/slide" Target="slide16.xml"/><Relationship Id="rId10" Type="http://schemas.openxmlformats.org/officeDocument/2006/relationships/slide" Target="slide49.xml"/><Relationship Id="rId4" Type="http://schemas.openxmlformats.org/officeDocument/2006/relationships/slide" Target="slide12.xml"/><Relationship Id="rId9" Type="http://schemas.openxmlformats.org/officeDocument/2006/relationships/slide" Target="slide46.xml"/><Relationship Id="rId14"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atsl-software-downloads.s3.amazonaws.com/sarlat/V2.0.0/SARLAT+2-2.0.0+Setup.ex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tsl-software-downloads.s3.amazonaws.com/sarlat/V2.0.0/SARLAT+2-2.0.0-arm64.dmg" TargetMode="External"/><Relationship Id="rId2" Type="http://schemas.openxmlformats.org/officeDocument/2006/relationships/hyperlink" Target="https://atsl-software-downloads.s3.amazonaws.com/sarlat/V2.0.0/SARLAT+2-2.0.0-x64.dmg" TargetMode="Externa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8.jpe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80.png"/><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80.png"/><Relationship Id="rId4" Type="http://schemas.openxmlformats.org/officeDocument/2006/relationships/image" Target="../media/image77.pn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86.png"/><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87.png"/><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mailto:vuela@vt.edu" TargetMode="External"/><Relationship Id="rId2" Type="http://schemas.openxmlformats.org/officeDocument/2006/relationships/hyperlink" Target="mailto:nhinze@vt.edu" TargetMode="Externa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asted-movie.png" descr="pasted-movie.png"/>
          <p:cNvPicPr>
            <a:picLocks noChangeAspect="1"/>
          </p:cNvPicPr>
          <p:nvPr/>
        </p:nvPicPr>
        <p:blipFill>
          <a:blip r:embed="rId2"/>
          <a:stretch>
            <a:fillRect/>
          </a:stretch>
        </p:blipFill>
        <p:spPr>
          <a:xfrm>
            <a:off x="0" y="1917113"/>
            <a:ext cx="9144001" cy="4649374"/>
          </a:xfrm>
          <a:prstGeom prst="rect">
            <a:avLst/>
          </a:prstGeom>
          <a:ln w="12700">
            <a:miter lim="400000"/>
          </a:ln>
        </p:spPr>
      </p:pic>
      <p:sp>
        <p:nvSpPr>
          <p:cNvPr id="267" name="TextBox 4"/>
          <p:cNvSpPr txBox="1"/>
          <p:nvPr/>
        </p:nvSpPr>
        <p:spPr>
          <a:xfrm>
            <a:off x="627062" y="180727"/>
            <a:ext cx="7889876" cy="3730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000" b="1"/>
            </a:pPr>
            <a:endParaRPr/>
          </a:p>
          <a:p>
            <a:pPr algn="ctr">
              <a:defRPr sz="3000" b="1"/>
            </a:pPr>
            <a:r>
              <a:t>Small Aircraft Runway Length Analysis Tool Quick User Guide (version 2.0.0.8)</a:t>
            </a:r>
          </a:p>
          <a:p>
            <a:pPr algn="ctr">
              <a:lnSpc>
                <a:spcPct val="150000"/>
              </a:lnSpc>
              <a:defRPr sz="3000"/>
            </a:pPr>
            <a:endParaRPr/>
          </a:p>
          <a:p>
            <a:pPr algn="ctr">
              <a:lnSpc>
                <a:spcPct val="150000"/>
              </a:lnSpc>
              <a:defRPr sz="3000"/>
            </a:pPr>
            <a:endParaRPr/>
          </a:p>
          <a:p>
            <a:pPr algn="ctr">
              <a:lnSpc>
                <a:spcPct val="150000"/>
              </a:lnSpc>
              <a:defRPr sz="3000">
                <a:solidFill>
                  <a:srgbClr val="F9F9F9"/>
                </a:solidFill>
              </a:defRPr>
            </a:pPr>
            <a:endParaRPr/>
          </a:p>
        </p:txBody>
      </p:sp>
      <p:sp>
        <p:nvSpPr>
          <p:cNvPr id="268" name="N. Hinze, Z. Wang, H. Swingle, A. Olamai,…"/>
          <p:cNvSpPr txBox="1"/>
          <p:nvPr/>
        </p:nvSpPr>
        <p:spPr>
          <a:xfrm>
            <a:off x="4404566" y="2251150"/>
            <a:ext cx="4097100" cy="2011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1600" b="1">
                <a:solidFill>
                  <a:srgbClr val="F9F51F"/>
                </a:solidFill>
              </a:defRPr>
            </a:pPr>
            <a:r>
              <a:t>N. Hinze, Z. Wang, H. Swingle, A. Olamai, </a:t>
            </a:r>
          </a:p>
          <a:p>
            <a:pPr algn="ctr">
              <a:lnSpc>
                <a:spcPct val="150000"/>
              </a:lnSpc>
              <a:defRPr sz="1600" b="1">
                <a:solidFill>
                  <a:srgbClr val="F9F51F"/>
                </a:solidFill>
              </a:defRPr>
            </a:pPr>
            <a:r>
              <a:t>A. Zolfaghari, A. Trani</a:t>
            </a:r>
          </a:p>
          <a:p>
            <a:pPr algn="ctr">
              <a:lnSpc>
                <a:spcPct val="150000"/>
              </a:lnSpc>
              <a:defRPr sz="1600" b="1">
                <a:solidFill>
                  <a:srgbClr val="F9F51F"/>
                </a:solidFill>
              </a:defRPr>
            </a:pPr>
            <a:r>
              <a:t>Air Transportation Systems Laboratory</a:t>
            </a:r>
          </a:p>
          <a:p>
            <a:pPr algn="ctr">
              <a:lnSpc>
                <a:spcPct val="150000"/>
              </a:lnSpc>
              <a:defRPr sz="1600" b="1">
                <a:solidFill>
                  <a:srgbClr val="F9F51F"/>
                </a:solidFill>
              </a:defRPr>
            </a:pPr>
            <a:r>
              <a:t>Virginia Tech</a:t>
            </a:r>
          </a:p>
          <a:p>
            <a:pPr algn="ctr">
              <a:lnSpc>
                <a:spcPct val="150000"/>
              </a:lnSpc>
              <a:defRPr sz="1600" b="1">
                <a:solidFill>
                  <a:srgbClr val="F9F51F"/>
                </a:solidFill>
              </a:defRPr>
            </a:pPr>
            <a:endParaRPr/>
          </a:p>
        </p:txBody>
      </p:sp>
      <p:sp>
        <p:nvSpPr>
          <p:cNvPr id="269" name="July 18, 2024"/>
          <p:cNvSpPr txBox="1"/>
          <p:nvPr/>
        </p:nvSpPr>
        <p:spPr>
          <a:xfrm>
            <a:off x="7170727" y="6125562"/>
            <a:ext cx="1514920"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lnSpc>
                <a:spcPct val="150000"/>
              </a:lnSpc>
              <a:defRPr b="1">
                <a:solidFill>
                  <a:srgbClr val="F9F51F"/>
                </a:solidFill>
              </a:defRPr>
            </a:lvl1pPr>
          </a:lstStyle>
          <a:p>
            <a:r>
              <a:t>July 18, 2024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mall Aircraft Runway Length Analysis Tool"/>
          <p:cNvSpPr txBox="1">
            <a:spLocks noGrp="1"/>
          </p:cNvSpPr>
          <p:nvPr>
            <p:ph type="title"/>
          </p:nvPr>
        </p:nvSpPr>
        <p:spPr>
          <a:xfrm>
            <a:off x="263377" y="344997"/>
            <a:ext cx="8545286" cy="723901"/>
          </a:xfrm>
          <a:prstGeom prst="rect">
            <a:avLst/>
          </a:prstGeom>
        </p:spPr>
        <p:txBody>
          <a:bodyPr/>
          <a:lstStyle>
            <a:lvl1pPr defTabSz="896111">
              <a:defRPr sz="3528" spc="-97"/>
            </a:lvl1pPr>
          </a:lstStyle>
          <a:p>
            <a:r>
              <a:rPr dirty="0"/>
              <a:t>Small Aircraft Runway Length Analysis Tool </a:t>
            </a:r>
          </a:p>
        </p:txBody>
      </p:sp>
      <p:sp>
        <p:nvSpPr>
          <p:cNvPr id="343" name="Functionality of the model is the same for both Windows and Mac OS users…"/>
          <p:cNvSpPr txBox="1">
            <a:spLocks noGrp="1"/>
          </p:cNvSpPr>
          <p:nvPr>
            <p:ph type="body" sz="half" idx="1"/>
          </p:nvPr>
        </p:nvSpPr>
        <p:spPr>
          <a:xfrm>
            <a:off x="404498" y="1063744"/>
            <a:ext cx="8335004" cy="1955801"/>
          </a:xfrm>
          <a:prstGeom prst="rect">
            <a:avLst/>
          </a:prstGeom>
        </p:spPr>
        <p:txBody>
          <a:bodyPr/>
          <a:lstStyle/>
          <a:p>
            <a:pPr marL="182879" indent="-182879">
              <a:defRPr sz="2100"/>
            </a:pPr>
            <a:r>
              <a:rPr dirty="0"/>
              <a:t>Functionality of the model is the same for both Windows and Mac OS users</a:t>
            </a:r>
          </a:p>
          <a:p>
            <a:pPr marL="182879" indent="-182879">
              <a:defRPr sz="2100"/>
            </a:pPr>
            <a:r>
              <a:rPr dirty="0"/>
              <a:t>Tool is programmed using </a:t>
            </a:r>
            <a:r>
              <a:rPr dirty="0" err="1"/>
              <a:t>Javascript</a:t>
            </a:r>
            <a:r>
              <a:rPr dirty="0"/>
              <a:t> and Hypertext Markup Language (HTML)</a:t>
            </a:r>
          </a:p>
          <a:p>
            <a:pPr marL="182879" indent="-182879">
              <a:defRPr sz="2100"/>
            </a:pPr>
            <a:r>
              <a:rPr dirty="0"/>
              <a:t>SARLAT </a:t>
            </a:r>
            <a:r>
              <a:rPr u="sng" dirty="0"/>
              <a:t>does not require </a:t>
            </a:r>
            <a:r>
              <a:rPr lang="en-US" u="sng" dirty="0"/>
              <a:t>a </a:t>
            </a:r>
            <a:r>
              <a:rPr u="sng" dirty="0"/>
              <a:t>connection</a:t>
            </a:r>
            <a:r>
              <a:rPr dirty="0"/>
              <a:t> to the Internet or a server</a:t>
            </a:r>
          </a:p>
        </p:txBody>
      </p:sp>
      <p:sp>
        <p:nvSpPr>
          <p:cNvPr id="34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345" name="Mac OS 14.5 Operating System"/>
          <p:cNvSpPr txBox="1"/>
          <p:nvPr/>
        </p:nvSpPr>
        <p:spPr>
          <a:xfrm>
            <a:off x="525793" y="3099667"/>
            <a:ext cx="3394843"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Mac OS 14.5 Operating System </a:t>
            </a:r>
          </a:p>
        </p:txBody>
      </p:sp>
      <p:sp>
        <p:nvSpPr>
          <p:cNvPr id="346" name="Windows 11 Operating System"/>
          <p:cNvSpPr txBox="1"/>
          <p:nvPr/>
        </p:nvSpPr>
        <p:spPr>
          <a:xfrm>
            <a:off x="5266517" y="3099667"/>
            <a:ext cx="3288914"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Windows 11 Operating System </a:t>
            </a:r>
          </a:p>
        </p:txBody>
      </p:sp>
      <p:pic>
        <p:nvPicPr>
          <p:cNvPr id="347" name="pasted-movie.png" descr="pasted-movie.png"/>
          <p:cNvPicPr>
            <a:picLocks noChangeAspect="1"/>
          </p:cNvPicPr>
          <p:nvPr/>
        </p:nvPicPr>
        <p:blipFill>
          <a:blip r:embed="rId2"/>
          <a:stretch>
            <a:fillRect/>
          </a:stretch>
        </p:blipFill>
        <p:spPr>
          <a:xfrm>
            <a:off x="400430" y="3532038"/>
            <a:ext cx="4310441" cy="2810195"/>
          </a:xfrm>
          <a:prstGeom prst="rect">
            <a:avLst/>
          </a:prstGeom>
          <a:ln w="12700">
            <a:solidFill>
              <a:srgbClr val="000000"/>
            </a:solidFill>
            <a:miter lim="400000"/>
          </a:ln>
        </p:spPr>
      </p:pic>
      <p:pic>
        <p:nvPicPr>
          <p:cNvPr id="348" name="pasted-movie.png" descr="pasted-movie.png"/>
          <p:cNvPicPr>
            <a:picLocks noChangeAspect="1"/>
          </p:cNvPicPr>
          <p:nvPr/>
        </p:nvPicPr>
        <p:blipFill>
          <a:blip r:embed="rId3"/>
          <a:stretch>
            <a:fillRect/>
          </a:stretch>
        </p:blipFill>
        <p:spPr>
          <a:xfrm>
            <a:off x="4907279" y="3547443"/>
            <a:ext cx="4007389" cy="2794790"/>
          </a:xfrm>
          <a:prstGeom prst="rect">
            <a:avLst/>
          </a:prstGeom>
          <a:ln w="12700">
            <a:solidFill>
              <a:srgbClr val="000000"/>
            </a:solidFill>
            <a:miter lim="400000"/>
          </a:ln>
        </p:spPr>
      </p:pic>
      <p:sp>
        <p:nvSpPr>
          <p:cNvPr id="349"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Using the Small Aircraft Runway Length Analysis Tool"/>
          <p:cNvSpPr txBox="1">
            <a:spLocks noGrp="1"/>
          </p:cNvSpPr>
          <p:nvPr>
            <p:ph type="title"/>
          </p:nvPr>
        </p:nvSpPr>
        <p:spPr>
          <a:xfrm>
            <a:off x="457200" y="414925"/>
            <a:ext cx="8229600" cy="1308420"/>
          </a:xfrm>
          <a:prstGeom prst="rect">
            <a:avLst/>
          </a:prstGeom>
        </p:spPr>
        <p:txBody>
          <a:bodyPr/>
          <a:lstStyle/>
          <a:p>
            <a:r>
              <a:t>Using the Small Aircraft Runway Length Analysis Tool </a:t>
            </a:r>
          </a:p>
        </p:txBody>
      </p:sp>
      <p:sp>
        <p:nvSpPr>
          <p:cNvPr id="35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pic>
        <p:nvPicPr>
          <p:cNvPr id="353" name="pasted-movie.png" descr="pasted-movie.png"/>
          <p:cNvPicPr>
            <a:picLocks noChangeAspect="1"/>
          </p:cNvPicPr>
          <p:nvPr/>
        </p:nvPicPr>
        <p:blipFill>
          <a:blip r:embed="rId2"/>
          <a:stretch>
            <a:fillRect/>
          </a:stretch>
        </p:blipFill>
        <p:spPr>
          <a:xfrm>
            <a:off x="-1" y="1683274"/>
            <a:ext cx="9144001" cy="4893531"/>
          </a:xfrm>
          <a:prstGeom prst="rect">
            <a:avLst/>
          </a:prstGeom>
          <a:ln>
            <a:solidFill>
              <a:srgbClr val="000000"/>
            </a:solidFill>
          </a:ln>
        </p:spPr>
      </p:pic>
      <p:sp>
        <p:nvSpPr>
          <p:cNvPr id="354"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General Information About the Model"/>
          <p:cNvSpPr txBox="1">
            <a:spLocks noGrp="1"/>
          </p:cNvSpPr>
          <p:nvPr>
            <p:ph type="title"/>
          </p:nvPr>
        </p:nvSpPr>
        <p:spPr>
          <a:xfrm>
            <a:off x="457200" y="505955"/>
            <a:ext cx="8229600" cy="723901"/>
          </a:xfrm>
          <a:prstGeom prst="rect">
            <a:avLst/>
          </a:prstGeom>
        </p:spPr>
        <p:txBody>
          <a:bodyPr/>
          <a:lstStyle/>
          <a:p>
            <a:r>
              <a:t>General Information About the Model</a:t>
            </a:r>
          </a:p>
        </p:txBody>
      </p:sp>
      <p:sp>
        <p:nvSpPr>
          <p:cNvPr id="357" name="The Small Aircraft Runway Length Analysis Tool estimates takeoff and landing distances for more than 80 aircraft…"/>
          <p:cNvSpPr txBox="1">
            <a:spLocks noGrp="1"/>
          </p:cNvSpPr>
          <p:nvPr>
            <p:ph type="body" idx="1"/>
          </p:nvPr>
        </p:nvSpPr>
        <p:spPr>
          <a:xfrm>
            <a:off x="237066" y="1347382"/>
            <a:ext cx="8220076" cy="3394034"/>
          </a:xfrm>
          <a:prstGeom prst="rect">
            <a:avLst/>
          </a:prstGeom>
        </p:spPr>
        <p:txBody>
          <a:bodyPr>
            <a:normAutofit lnSpcReduction="10000"/>
          </a:bodyPr>
          <a:lstStyle/>
          <a:p>
            <a:pPr marL="0" indent="0">
              <a:buSzTx/>
              <a:buNone/>
            </a:pPr>
            <a:r>
              <a:rPr dirty="0"/>
              <a:t>The Small Aircraft Runway Length Analysis Tool estimates takeoff and landing distances for </a:t>
            </a:r>
            <a:r>
              <a:rPr lang="en-US" dirty="0"/>
              <a:t>67 </a:t>
            </a:r>
            <a:r>
              <a:rPr dirty="0"/>
              <a:t>aircraft</a:t>
            </a:r>
            <a:r>
              <a:rPr lang="en-US" dirty="0"/>
              <a:t> (more to be added later)</a:t>
            </a:r>
            <a:endParaRPr dirty="0"/>
          </a:p>
          <a:p>
            <a:r>
              <a:rPr dirty="0"/>
              <a:t>The information presented in the tool has been collected, analyzed and validated from aircraft flight manuals, pilot operating handbooks, and flight planning guides</a:t>
            </a:r>
          </a:p>
          <a:p>
            <a:r>
              <a:rPr dirty="0"/>
              <a:t>SARLAT 2 includes mission profiles and useful load-range diagrams for aircraft weighting more than 12,500 lbs. and for all turbofan-powered aircraft.</a:t>
            </a:r>
          </a:p>
        </p:txBody>
      </p:sp>
      <p:sp>
        <p:nvSpPr>
          <p:cNvPr id="35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359"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ARLAT  2 Takeoff Runway Length Reports"/>
          <p:cNvSpPr txBox="1">
            <a:spLocks noGrp="1"/>
          </p:cNvSpPr>
          <p:nvPr>
            <p:ph type="title"/>
          </p:nvPr>
        </p:nvSpPr>
        <p:spPr>
          <a:xfrm>
            <a:off x="457200" y="575133"/>
            <a:ext cx="8229600" cy="723901"/>
          </a:xfrm>
          <a:prstGeom prst="rect">
            <a:avLst/>
          </a:prstGeom>
        </p:spPr>
        <p:txBody>
          <a:bodyPr/>
          <a:lstStyle>
            <a:lvl1pPr defTabSz="886968">
              <a:defRPr sz="3492" spc="-97"/>
            </a:lvl1pPr>
          </a:lstStyle>
          <a:p>
            <a:r>
              <a:t>SARLAT  2 Takeoff Runway Length Reports</a:t>
            </a:r>
          </a:p>
        </p:txBody>
      </p:sp>
      <p:sp>
        <p:nvSpPr>
          <p:cNvPr id="362" name="For turbofan and turboprop aircraft weighing 12,500 lbs. or more, SARLAT 2 reports Takeoff Field Length…"/>
          <p:cNvSpPr txBox="1">
            <a:spLocks noGrp="1"/>
          </p:cNvSpPr>
          <p:nvPr>
            <p:ph type="body" idx="1"/>
          </p:nvPr>
        </p:nvSpPr>
        <p:spPr>
          <a:xfrm>
            <a:off x="375920" y="1485053"/>
            <a:ext cx="8229601" cy="3611682"/>
          </a:xfrm>
          <a:prstGeom prst="rect">
            <a:avLst/>
          </a:prstGeom>
        </p:spPr>
        <p:txBody>
          <a:bodyPr/>
          <a:lstStyle/>
          <a:p>
            <a:pPr marL="457200" lvl="1" indent="-182879">
              <a:defRPr sz="2300"/>
            </a:pPr>
            <a:r>
              <a:t>For turbofan and turboprop aircraft weighing 12,500 lbs. or more, SARLAT 2 reports </a:t>
            </a:r>
            <a:r>
              <a:rPr b="1"/>
              <a:t>Takeoff Field Length</a:t>
            </a:r>
          </a:p>
          <a:p>
            <a:pPr marL="457200" lvl="1" indent="-182879">
              <a:defRPr sz="2300"/>
            </a:pPr>
            <a:r>
              <a:t>For turboprop aircraft weighing less than 12,500 lbs. and piston-powered twin-engine aircraft we report </a:t>
            </a:r>
            <a:r>
              <a:rPr b="1"/>
              <a:t>Takeoff Distance to Clear a 50-foot Obstacle</a:t>
            </a:r>
          </a:p>
          <a:p>
            <a:pPr marL="457200" lvl="1" indent="-182879">
              <a:defRPr sz="2300"/>
            </a:pPr>
            <a:r>
              <a:t>For single engine piston-powered aircraft, we report </a:t>
            </a:r>
            <a:r>
              <a:rPr b="1"/>
              <a:t>Takeoff Distance to Clear a 50-foot Obstacle</a:t>
            </a:r>
          </a:p>
        </p:txBody>
      </p:sp>
      <p:sp>
        <p:nvSpPr>
          <p:cNvPr id="36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364" name="For AIP projects, use dry takeoff and wet landing performance charts."/>
          <p:cNvSpPr txBox="1"/>
          <p:nvPr/>
        </p:nvSpPr>
        <p:spPr>
          <a:xfrm>
            <a:off x="585395" y="5676869"/>
            <a:ext cx="8239126" cy="9971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80473" indent="-180473">
              <a:buSzPct val="100000"/>
              <a:buChar char="*"/>
              <a:defRPr sz="2100"/>
            </a:lvl1pPr>
          </a:lstStyle>
          <a:p>
            <a:r>
              <a:t>For AIP projects, use dry takeoff and wet landing performance charts.</a:t>
            </a:r>
          </a:p>
        </p:txBody>
      </p:sp>
      <p:sp>
        <p:nvSpPr>
          <p:cNvPr id="365"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ARLAT 2 Landing Runway Length Reports"/>
          <p:cNvSpPr txBox="1">
            <a:spLocks noGrp="1"/>
          </p:cNvSpPr>
          <p:nvPr>
            <p:ph type="title"/>
          </p:nvPr>
        </p:nvSpPr>
        <p:spPr>
          <a:xfrm>
            <a:off x="457200" y="657764"/>
            <a:ext cx="8229600" cy="723901"/>
          </a:xfrm>
          <a:prstGeom prst="rect">
            <a:avLst/>
          </a:prstGeom>
        </p:spPr>
        <p:txBody>
          <a:bodyPr/>
          <a:lstStyle>
            <a:lvl1pPr defTabSz="877823">
              <a:defRPr sz="3455" spc="-95"/>
            </a:lvl1pPr>
          </a:lstStyle>
          <a:p>
            <a:r>
              <a:t>SARLAT 2 Landing Runway Length Reports</a:t>
            </a:r>
          </a:p>
        </p:txBody>
      </p:sp>
      <p:sp>
        <p:nvSpPr>
          <p:cNvPr id="368" name="For all types of aircraft, we report uncorrected dry pavement landing distance…"/>
          <p:cNvSpPr txBox="1">
            <a:spLocks noGrp="1"/>
          </p:cNvSpPr>
          <p:nvPr>
            <p:ph type="body" idx="1"/>
          </p:nvPr>
        </p:nvSpPr>
        <p:spPr>
          <a:xfrm>
            <a:off x="457200" y="1464733"/>
            <a:ext cx="8229600" cy="4607362"/>
          </a:xfrm>
          <a:prstGeom prst="rect">
            <a:avLst/>
          </a:prstGeom>
        </p:spPr>
        <p:txBody>
          <a:bodyPr/>
          <a:lstStyle/>
          <a:p>
            <a:pPr marL="425195" lvl="1" indent="-170078" defTabSz="850391">
              <a:defRPr sz="2139"/>
            </a:pPr>
            <a:r>
              <a:t>For all types of aircraft, we report </a:t>
            </a:r>
            <a:r>
              <a:rPr b="1"/>
              <a:t>uncorrected dry pavement landing distance</a:t>
            </a:r>
          </a:p>
          <a:p>
            <a:pPr marL="425195" lvl="1" indent="-170078" defTabSz="850391">
              <a:defRPr sz="2139"/>
            </a:pPr>
            <a:r>
              <a:t>For all types of aircraft, we report </a:t>
            </a:r>
            <a:r>
              <a:rPr b="1"/>
              <a:t>wet pavement landing distance (dry landing distance corrected)</a:t>
            </a:r>
          </a:p>
          <a:p>
            <a:pPr marL="425195" lvl="1" indent="-170078" defTabSz="850391">
              <a:defRPr sz="2139"/>
            </a:pPr>
            <a:r>
              <a:t>For </a:t>
            </a:r>
            <a:r>
              <a:rPr b="1"/>
              <a:t>turbofan-powered aircraft</a:t>
            </a:r>
            <a:r>
              <a:t> operating under 14 CFR Part 135 rules, we report corrected dry pavement landing distance (1.67 times the uncorrected dry landing distance)</a:t>
            </a:r>
          </a:p>
          <a:p>
            <a:pPr marL="425195" lvl="1" indent="-170078" defTabSz="850391">
              <a:defRPr sz="2139"/>
            </a:pPr>
            <a:r>
              <a:t>For </a:t>
            </a:r>
            <a:r>
              <a:rPr b="1"/>
              <a:t>turbofan-powered aircraft</a:t>
            </a:r>
            <a:r>
              <a:t> operating under 14 CFR Part 135 rules, we report corrected wet pavement landing distance (1.92 times the uncorrected dry landing distance)</a:t>
            </a:r>
          </a:p>
          <a:p>
            <a:pPr marL="425195" lvl="1" indent="-170078" defTabSz="850391">
              <a:defRPr sz="2139"/>
            </a:pPr>
            <a:r>
              <a:t>For </a:t>
            </a:r>
            <a:r>
              <a:rPr b="1"/>
              <a:t>turboprop-powered</a:t>
            </a:r>
            <a:r>
              <a:t>  aircraft operating under 14 CFR Part 135 rules, we report corrected dry pavement landing distance (1.43 times the uncorrected dry landing distance)</a:t>
            </a:r>
          </a:p>
        </p:txBody>
      </p:sp>
      <p:sp>
        <p:nvSpPr>
          <p:cNvPr id="36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370"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ARLAT  2 Runway Length Analysis Limits"/>
          <p:cNvSpPr txBox="1">
            <a:spLocks noGrp="1"/>
          </p:cNvSpPr>
          <p:nvPr>
            <p:ph type="title"/>
          </p:nvPr>
        </p:nvSpPr>
        <p:spPr>
          <a:xfrm>
            <a:off x="369146" y="418454"/>
            <a:ext cx="8229601" cy="723901"/>
          </a:xfrm>
          <a:prstGeom prst="rect">
            <a:avLst/>
          </a:prstGeom>
        </p:spPr>
        <p:txBody>
          <a:bodyPr>
            <a:normAutofit/>
          </a:bodyPr>
          <a:lstStyle>
            <a:lvl1pPr defTabSz="905255">
              <a:defRPr sz="3564" spc="-99"/>
            </a:lvl1pPr>
          </a:lstStyle>
          <a:p>
            <a:r>
              <a:rPr sz="3200" dirty="0"/>
              <a:t>SARLAT  2 Runway Length Analysis Limits</a:t>
            </a:r>
          </a:p>
        </p:txBody>
      </p:sp>
      <p:sp>
        <p:nvSpPr>
          <p:cNvPr id="37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graphicFrame>
        <p:nvGraphicFramePr>
          <p:cNvPr id="374" name="Table 1"/>
          <p:cNvGraphicFramePr/>
          <p:nvPr/>
        </p:nvGraphicFramePr>
        <p:xfrm>
          <a:off x="311203" y="1211016"/>
          <a:ext cx="8345485" cy="4539182"/>
        </p:xfrm>
        <a:graphic>
          <a:graphicData uri="http://schemas.openxmlformats.org/drawingml/2006/table">
            <a:tbl>
              <a:tblPr firstRow="1" firstCol="1" bandRow="1">
                <a:tableStyleId>{4C3C2611-4C71-4FC5-86AE-919BDF0F9419}</a:tableStyleId>
              </a:tblPr>
              <a:tblGrid>
                <a:gridCol w="2086371">
                  <a:extLst>
                    <a:ext uri="{9D8B030D-6E8A-4147-A177-3AD203B41FA5}">
                      <a16:colId xmlns:a16="http://schemas.microsoft.com/office/drawing/2014/main" val="20000"/>
                    </a:ext>
                  </a:extLst>
                </a:gridCol>
                <a:gridCol w="1633722">
                  <a:extLst>
                    <a:ext uri="{9D8B030D-6E8A-4147-A177-3AD203B41FA5}">
                      <a16:colId xmlns:a16="http://schemas.microsoft.com/office/drawing/2014/main" val="20001"/>
                    </a:ext>
                  </a:extLst>
                </a:gridCol>
                <a:gridCol w="1774712">
                  <a:extLst>
                    <a:ext uri="{9D8B030D-6E8A-4147-A177-3AD203B41FA5}">
                      <a16:colId xmlns:a16="http://schemas.microsoft.com/office/drawing/2014/main" val="20002"/>
                    </a:ext>
                  </a:extLst>
                </a:gridCol>
                <a:gridCol w="2850680">
                  <a:extLst>
                    <a:ext uri="{9D8B030D-6E8A-4147-A177-3AD203B41FA5}">
                      <a16:colId xmlns:a16="http://schemas.microsoft.com/office/drawing/2014/main" val="20003"/>
                    </a:ext>
                  </a:extLst>
                </a:gridCol>
              </a:tblGrid>
              <a:tr h="665460">
                <a:tc>
                  <a:txBody>
                    <a:bodyPr/>
                    <a:lstStyle/>
                    <a:p>
                      <a:pPr algn="ctr" defTabSz="914400">
                        <a:defRPr sz="1800" b="0">
                          <a:solidFill>
                            <a:srgbClr val="000000"/>
                          </a:solidFill>
                        </a:defRPr>
                      </a:pPr>
                      <a:r>
                        <a:rPr sz="1400" b="1">
                          <a:solidFill>
                            <a:srgbClr val="FFFFFF"/>
                          </a:solidFill>
                          <a:sym typeface="Arial"/>
                        </a:rPr>
                        <a:t>Parameter</a:t>
                      </a:r>
                    </a:p>
                  </a:txBody>
                  <a:tcPr marL="0" marR="0" marT="0" marB="0" horzOverflow="overflow">
                    <a:solidFill>
                      <a:srgbClr val="241CFF"/>
                    </a:solidFill>
                  </a:tcPr>
                </a:tc>
                <a:tc>
                  <a:txBody>
                    <a:bodyPr/>
                    <a:lstStyle/>
                    <a:p>
                      <a:pPr algn="ctr" defTabSz="914400">
                        <a:defRPr sz="1800" b="0">
                          <a:solidFill>
                            <a:srgbClr val="000000"/>
                          </a:solidFill>
                        </a:defRPr>
                      </a:pPr>
                      <a:r>
                        <a:rPr sz="1400" b="1">
                          <a:solidFill>
                            <a:srgbClr val="FFFFFF"/>
                          </a:solidFill>
                          <a:sym typeface="Arial"/>
                        </a:rPr>
                        <a:t>Lower Limit</a:t>
                      </a:r>
                    </a:p>
                  </a:txBody>
                  <a:tcPr marL="0" marR="0" marT="0" marB="0" horzOverflow="overflow">
                    <a:solidFill>
                      <a:srgbClr val="241CFF"/>
                    </a:solidFill>
                  </a:tcPr>
                </a:tc>
                <a:tc>
                  <a:txBody>
                    <a:bodyPr/>
                    <a:lstStyle/>
                    <a:p>
                      <a:pPr algn="ctr" defTabSz="914400">
                        <a:defRPr sz="1800" b="0">
                          <a:solidFill>
                            <a:srgbClr val="000000"/>
                          </a:solidFill>
                        </a:defRPr>
                      </a:pPr>
                      <a:r>
                        <a:rPr sz="1400" b="1">
                          <a:solidFill>
                            <a:srgbClr val="FFFFFF"/>
                          </a:solidFill>
                          <a:sym typeface="Arial"/>
                        </a:rPr>
                        <a:t>Upper Limit</a:t>
                      </a:r>
                    </a:p>
                  </a:txBody>
                  <a:tcPr marL="0" marR="0" marT="0" marB="0" horzOverflow="overflow">
                    <a:solidFill>
                      <a:srgbClr val="241CFF"/>
                    </a:solidFill>
                  </a:tcPr>
                </a:tc>
                <a:tc>
                  <a:txBody>
                    <a:bodyPr/>
                    <a:lstStyle/>
                    <a:p>
                      <a:pPr algn="ctr" defTabSz="914400">
                        <a:defRPr sz="1800" b="0">
                          <a:solidFill>
                            <a:srgbClr val="000000"/>
                          </a:solidFill>
                        </a:defRPr>
                      </a:pPr>
                      <a:r>
                        <a:rPr sz="1400" b="1">
                          <a:solidFill>
                            <a:srgbClr val="FFFFFF"/>
                          </a:solidFill>
                          <a:sym typeface="Arial"/>
                        </a:rPr>
                        <a:t>Remarks</a:t>
                      </a:r>
                    </a:p>
                  </a:txBody>
                  <a:tcPr marL="0" marR="0" marT="0" marB="0" horzOverflow="overflow">
                    <a:solidFill>
                      <a:srgbClr val="241CFF"/>
                    </a:solidFill>
                  </a:tcPr>
                </a:tc>
                <a:extLst>
                  <a:ext uri="{0D108BD9-81ED-4DB2-BD59-A6C34878D82A}">
                    <a16:rowId xmlns:a16="http://schemas.microsoft.com/office/drawing/2014/main" val="10000"/>
                  </a:ext>
                </a:extLst>
              </a:tr>
              <a:tr h="665460">
                <a:tc>
                  <a:txBody>
                    <a:bodyPr/>
                    <a:lstStyle/>
                    <a:p>
                      <a:pPr algn="ctr" defTabSz="914400">
                        <a:defRPr sz="1800" b="0">
                          <a:solidFill>
                            <a:srgbClr val="000000"/>
                          </a:solidFill>
                        </a:defRPr>
                      </a:pPr>
                      <a:r>
                        <a:rPr sz="1400" b="1">
                          <a:solidFill>
                            <a:srgbClr val="FFFFFF"/>
                          </a:solidFill>
                          <a:sym typeface="Arial"/>
                        </a:rPr>
                        <a:t>Temperature
(deg. Fahrenheit)</a:t>
                      </a:r>
                    </a:p>
                  </a:txBody>
                  <a:tcPr marL="0" marR="0" marT="0" marB="0" horzOverflow="overflow">
                    <a:solidFill>
                      <a:srgbClr val="2531FB"/>
                    </a:solidFill>
                  </a:tcPr>
                </a:tc>
                <a:tc>
                  <a:txBody>
                    <a:bodyPr/>
                    <a:lstStyle/>
                    <a:p>
                      <a:pPr algn="ctr" defTabSz="914400">
                        <a:defRPr sz="1800">
                          <a:solidFill>
                            <a:srgbClr val="000000"/>
                          </a:solidFill>
                        </a:defRPr>
                      </a:pPr>
                      <a:r>
                        <a:rPr sz="1400">
                          <a:solidFill>
                            <a:srgbClr val="292934"/>
                          </a:solidFill>
                          <a:sym typeface="Arial"/>
                        </a:rPr>
                        <a:t>Limited by aircraft manufacturer data</a:t>
                      </a:r>
                    </a:p>
                  </a:txBody>
                  <a:tcPr marL="0" marR="0" marT="0" marB="0" horzOverflow="overflow"/>
                </a:tc>
                <a:tc>
                  <a:txBody>
                    <a:bodyPr/>
                    <a:lstStyle/>
                    <a:p>
                      <a:pPr algn="ctr" defTabSz="914400">
                        <a:defRPr sz="1800">
                          <a:solidFill>
                            <a:srgbClr val="000000"/>
                          </a:solidFill>
                        </a:defRPr>
                      </a:pPr>
                      <a:r>
                        <a:rPr sz="1400">
                          <a:solidFill>
                            <a:srgbClr val="292934"/>
                          </a:solidFill>
                          <a:sym typeface="Arial"/>
                        </a:rPr>
                        <a:t>Limited by aircraft manufacturer data</a:t>
                      </a:r>
                    </a:p>
                  </a:txBody>
                  <a:tcPr marL="0" marR="0" marT="0" marB="0" horzOverflow="overflow"/>
                </a:tc>
                <a:tc>
                  <a:txBody>
                    <a:bodyPr/>
                    <a:lstStyle/>
                    <a:p>
                      <a:pPr algn="l" defTabSz="914400">
                        <a:defRPr sz="1800">
                          <a:solidFill>
                            <a:srgbClr val="000000"/>
                          </a:solidFill>
                        </a:defRPr>
                      </a:pPr>
                      <a:r>
                        <a:rPr sz="1400">
                          <a:solidFill>
                            <a:srgbClr val="292934"/>
                          </a:solidFill>
                          <a:sym typeface="Arial"/>
                        </a:rPr>
                        <a:t>Jet powered aircraft reported to 40-50 degrees. C.</a:t>
                      </a:r>
                    </a:p>
                  </a:txBody>
                  <a:tcPr marL="0" marR="0" marT="0" marB="0" horzOverflow="overflow"/>
                </a:tc>
                <a:extLst>
                  <a:ext uri="{0D108BD9-81ED-4DB2-BD59-A6C34878D82A}">
                    <a16:rowId xmlns:a16="http://schemas.microsoft.com/office/drawing/2014/main" val="10001"/>
                  </a:ext>
                </a:extLst>
              </a:tr>
              <a:tr h="1072021">
                <a:tc>
                  <a:txBody>
                    <a:bodyPr/>
                    <a:lstStyle/>
                    <a:p>
                      <a:pPr algn="ctr" defTabSz="914400">
                        <a:defRPr sz="1800" b="0">
                          <a:solidFill>
                            <a:srgbClr val="000000"/>
                          </a:solidFill>
                        </a:defRPr>
                      </a:pPr>
                      <a:r>
                        <a:rPr sz="1400" b="1">
                          <a:solidFill>
                            <a:srgbClr val="FFFFFF"/>
                          </a:solidFill>
                          <a:sym typeface="Arial"/>
                        </a:rPr>
                        <a:t>Pressure Altitude (feet)</a:t>
                      </a:r>
                    </a:p>
                  </a:txBody>
                  <a:tcPr marL="0" marR="0" marT="0" marB="0" horzOverflow="overflow">
                    <a:solidFill>
                      <a:srgbClr val="2531FB"/>
                    </a:solidFill>
                  </a:tcPr>
                </a:tc>
                <a:tc>
                  <a:txBody>
                    <a:bodyPr/>
                    <a:lstStyle/>
                    <a:p>
                      <a:pPr algn="ctr" defTabSz="914400">
                        <a:defRPr sz="1800">
                          <a:solidFill>
                            <a:srgbClr val="000000"/>
                          </a:solidFill>
                        </a:defRPr>
                      </a:pPr>
                      <a:r>
                        <a:rPr sz="1400">
                          <a:solidFill>
                            <a:srgbClr val="292934"/>
                          </a:solidFill>
                          <a:sym typeface="Arial"/>
                        </a:rPr>
                        <a:t>0</a:t>
                      </a:r>
                    </a:p>
                  </a:txBody>
                  <a:tcPr marL="0" marR="0" marT="0" marB="0" horzOverflow="overflow"/>
                </a:tc>
                <a:tc>
                  <a:txBody>
                    <a:bodyPr/>
                    <a:lstStyle/>
                    <a:p>
                      <a:pPr algn="ctr" defTabSz="914400">
                        <a:defRPr sz="1800">
                          <a:solidFill>
                            <a:srgbClr val="000000"/>
                          </a:solidFill>
                        </a:defRPr>
                      </a:pPr>
                      <a:r>
                        <a:rPr sz="1400">
                          <a:solidFill>
                            <a:srgbClr val="292934"/>
                          </a:solidFill>
                          <a:sym typeface="Arial"/>
                        </a:rPr>
                        <a:t>None</a:t>
                      </a:r>
                    </a:p>
                  </a:txBody>
                  <a:tcPr marL="0" marR="0" marT="0" marB="0" horzOverflow="overflow"/>
                </a:tc>
                <a:tc>
                  <a:txBody>
                    <a:bodyPr/>
                    <a:lstStyle/>
                    <a:p>
                      <a:pPr algn="l" defTabSz="914400">
                        <a:defRPr sz="1800">
                          <a:solidFill>
                            <a:srgbClr val="000000"/>
                          </a:solidFill>
                        </a:defRPr>
                      </a:pPr>
                      <a:r>
                        <a:rPr sz="1400">
                          <a:solidFill>
                            <a:srgbClr val="292934"/>
                          </a:solidFill>
                          <a:sym typeface="Arial"/>
                        </a:rPr>
                        <a:t>Most aircraft
performance data is reported to 8,000 feet altitude. For many jets the data covers up to 12,000 feet.</a:t>
                      </a:r>
                    </a:p>
                  </a:txBody>
                  <a:tcPr marL="0" marR="0" marT="0" marB="0" horzOverflow="overflow"/>
                </a:tc>
                <a:extLst>
                  <a:ext uri="{0D108BD9-81ED-4DB2-BD59-A6C34878D82A}">
                    <a16:rowId xmlns:a16="http://schemas.microsoft.com/office/drawing/2014/main" val="10002"/>
                  </a:ext>
                </a:extLst>
              </a:tr>
              <a:tr h="665460">
                <a:tc>
                  <a:txBody>
                    <a:bodyPr/>
                    <a:lstStyle/>
                    <a:p>
                      <a:pPr algn="ctr" defTabSz="914400">
                        <a:defRPr sz="1800" b="0">
                          <a:solidFill>
                            <a:srgbClr val="000000"/>
                          </a:solidFill>
                        </a:defRPr>
                      </a:pPr>
                      <a:r>
                        <a:rPr sz="1400" b="1">
                          <a:solidFill>
                            <a:srgbClr val="FFFFFF"/>
                          </a:solidFill>
                          <a:sym typeface="Arial"/>
                        </a:rPr>
                        <a:t>Wind (knots)</a:t>
                      </a:r>
                    </a:p>
                  </a:txBody>
                  <a:tcPr marL="0" marR="0" marT="0" marB="0" horzOverflow="overflow">
                    <a:solidFill>
                      <a:srgbClr val="2531FB"/>
                    </a:solidFill>
                  </a:tcPr>
                </a:tc>
                <a:tc>
                  <a:txBody>
                    <a:bodyPr/>
                    <a:lstStyle/>
                    <a:p>
                      <a:pPr algn="ctr" defTabSz="914400">
                        <a:defRPr sz="1800">
                          <a:solidFill>
                            <a:srgbClr val="000000"/>
                          </a:solidFill>
                        </a:defRPr>
                      </a:pPr>
                      <a:r>
                        <a:rPr sz="1400">
                          <a:solidFill>
                            <a:srgbClr val="292934"/>
                          </a:solidFill>
                          <a:sym typeface="Arial"/>
                        </a:rPr>
                        <a:t>-10</a:t>
                      </a:r>
                    </a:p>
                  </a:txBody>
                  <a:tcPr marL="0" marR="0" marT="0" marB="0" horzOverflow="overflow"/>
                </a:tc>
                <a:tc>
                  <a:txBody>
                    <a:bodyPr/>
                    <a:lstStyle/>
                    <a:p>
                      <a:pPr algn="ctr" defTabSz="914400">
                        <a:defRPr sz="1800">
                          <a:solidFill>
                            <a:srgbClr val="000000"/>
                          </a:solidFill>
                        </a:defRPr>
                      </a:pPr>
                      <a:r>
                        <a:rPr sz="1400">
                          <a:solidFill>
                            <a:srgbClr val="292934"/>
                          </a:solidFill>
                          <a:sym typeface="Arial"/>
                        </a:rPr>
                        <a:t>5</a:t>
                      </a:r>
                    </a:p>
                  </a:txBody>
                  <a:tcPr marL="0" marR="0" marT="0" marB="0" horzOverflow="overflow"/>
                </a:tc>
                <a:tc>
                  <a:txBody>
                    <a:bodyPr/>
                    <a:lstStyle/>
                    <a:p>
                      <a:pPr algn="l" defTabSz="914400">
                        <a:defRPr sz="1800">
                          <a:solidFill>
                            <a:srgbClr val="000000"/>
                          </a:solidFill>
                        </a:defRPr>
                      </a:pPr>
                      <a:r>
                        <a:rPr sz="1400">
                          <a:solidFill>
                            <a:srgbClr val="292934"/>
                          </a:solidFill>
                          <a:sym typeface="Arial"/>
                        </a:rPr>
                        <a:t>Headwind is negative</a:t>
                      </a:r>
                    </a:p>
                  </a:txBody>
                  <a:tcPr marL="0" marR="0" marT="0" marB="0" horzOverflow="overflow"/>
                </a:tc>
                <a:extLst>
                  <a:ext uri="{0D108BD9-81ED-4DB2-BD59-A6C34878D82A}">
                    <a16:rowId xmlns:a16="http://schemas.microsoft.com/office/drawing/2014/main" val="10003"/>
                  </a:ext>
                </a:extLst>
              </a:tr>
              <a:tr h="805321">
                <a:tc>
                  <a:txBody>
                    <a:bodyPr/>
                    <a:lstStyle/>
                    <a:p>
                      <a:pPr algn="ctr" defTabSz="914400">
                        <a:defRPr sz="1800" b="0">
                          <a:solidFill>
                            <a:srgbClr val="000000"/>
                          </a:solidFill>
                        </a:defRPr>
                      </a:pPr>
                      <a:r>
                        <a:rPr sz="1400" b="1">
                          <a:solidFill>
                            <a:srgbClr val="FFFFFF"/>
                          </a:solidFill>
                          <a:sym typeface="Arial"/>
                        </a:rPr>
                        <a:t>Runway Gradient (%)</a:t>
                      </a:r>
                    </a:p>
                  </a:txBody>
                  <a:tcPr marL="0" marR="0" marT="0" marB="0" horzOverflow="overflow">
                    <a:solidFill>
                      <a:srgbClr val="2531FB"/>
                    </a:solidFill>
                  </a:tcPr>
                </a:tc>
                <a:tc>
                  <a:txBody>
                    <a:bodyPr/>
                    <a:lstStyle/>
                    <a:p>
                      <a:pPr algn="ctr" defTabSz="914400">
                        <a:defRPr sz="1800">
                          <a:solidFill>
                            <a:srgbClr val="000000"/>
                          </a:solidFill>
                        </a:defRPr>
                      </a:pPr>
                      <a:r>
                        <a:rPr sz="1400">
                          <a:solidFill>
                            <a:srgbClr val="292934"/>
                          </a:solidFill>
                          <a:sym typeface="Arial"/>
                        </a:rPr>
                        <a:t>0</a:t>
                      </a:r>
                    </a:p>
                  </a:txBody>
                  <a:tcPr marL="0" marR="0" marT="0" marB="0" horzOverflow="overflow"/>
                </a:tc>
                <a:tc>
                  <a:txBody>
                    <a:bodyPr/>
                    <a:lstStyle/>
                    <a:p>
                      <a:pPr algn="ctr" defTabSz="914400">
                        <a:defRPr sz="1800">
                          <a:solidFill>
                            <a:srgbClr val="000000"/>
                          </a:solidFill>
                        </a:defRPr>
                      </a:pPr>
                      <a:r>
                        <a:rPr sz="1400">
                          <a:solidFill>
                            <a:srgbClr val="292934"/>
                          </a:solidFill>
                          <a:sym typeface="Arial"/>
                        </a:rPr>
                        <a:t>2</a:t>
                      </a:r>
                    </a:p>
                  </a:txBody>
                  <a:tcPr marL="0" marR="0" marT="0" marB="0" horzOverflow="overflow"/>
                </a:tc>
                <a:tc>
                  <a:txBody>
                    <a:bodyPr/>
                    <a:lstStyle/>
                    <a:p>
                      <a:pPr algn="l" defTabSz="914400">
                        <a:defRPr sz="1800">
                          <a:solidFill>
                            <a:srgbClr val="000000"/>
                          </a:solidFill>
                        </a:defRPr>
                      </a:pPr>
                      <a:r>
                        <a:rPr sz="1400">
                          <a:solidFill>
                            <a:srgbClr val="292934"/>
                          </a:solidFill>
                          <a:sym typeface="Arial"/>
                        </a:rPr>
                        <a:t>Assumes both runway ends of the runway are used (uphill is positive)</a:t>
                      </a:r>
                    </a:p>
                  </a:txBody>
                  <a:tcPr marL="0" marR="0" marT="0" marB="0" horzOverflow="overflow"/>
                </a:tc>
                <a:extLst>
                  <a:ext uri="{0D108BD9-81ED-4DB2-BD59-A6C34878D82A}">
                    <a16:rowId xmlns:a16="http://schemas.microsoft.com/office/drawing/2014/main" val="10004"/>
                  </a:ext>
                </a:extLst>
              </a:tr>
              <a:tr h="665460">
                <a:tc>
                  <a:txBody>
                    <a:bodyPr/>
                    <a:lstStyle/>
                    <a:p>
                      <a:pPr algn="ctr" defTabSz="914400">
                        <a:defRPr sz="1800" b="0">
                          <a:solidFill>
                            <a:srgbClr val="000000"/>
                          </a:solidFill>
                        </a:defRPr>
                      </a:pPr>
                      <a:r>
                        <a:rPr sz="1400" b="1">
                          <a:solidFill>
                            <a:srgbClr val="FFFFFF"/>
                          </a:solidFill>
                          <a:sym typeface="Arial"/>
                        </a:rPr>
                        <a:t>Runway Surface Conditions</a:t>
                      </a:r>
                    </a:p>
                  </a:txBody>
                  <a:tcPr marL="0" marR="0" marT="0" marB="0" horzOverflow="overflow">
                    <a:solidFill>
                      <a:srgbClr val="2531FB"/>
                    </a:solidFill>
                  </a:tcPr>
                </a:tc>
                <a:tc gridSpan="3">
                  <a:txBody>
                    <a:bodyPr/>
                    <a:lstStyle/>
                    <a:p>
                      <a:pPr algn="ctr" defTabSz="914400">
                        <a:defRPr sz="1800">
                          <a:solidFill>
                            <a:srgbClr val="000000"/>
                          </a:solidFill>
                        </a:defRPr>
                      </a:pPr>
                      <a:r>
                        <a:rPr sz="1400">
                          <a:solidFill>
                            <a:srgbClr val="292934"/>
                          </a:solidFill>
                          <a:sym typeface="Arial"/>
                        </a:rPr>
                        <a:t>Dry, Wet, Grass*, and Gravel*</a:t>
                      </a:r>
                    </a:p>
                  </a:txBody>
                  <a:tcPr marL="0" marR="0" marT="0" marB="0"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375" name="SARLAT data sources are Pilot Operating Handbooks, Aircraft Flight Manuals, and Flight Planning Guides"/>
          <p:cNvSpPr txBox="1"/>
          <p:nvPr/>
        </p:nvSpPr>
        <p:spPr>
          <a:xfrm>
            <a:off x="304852" y="5842746"/>
            <a:ext cx="8358189" cy="617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SARLAT data sources are Pilot Operating Handbooks, Aircraft Flight Manuals, and Flight Planning Guides</a:t>
            </a:r>
          </a:p>
        </p:txBody>
      </p:sp>
      <p:sp>
        <p:nvSpPr>
          <p:cNvPr id="376"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pasted-movie.png" descr="pasted-movie.png"/>
          <p:cNvPicPr>
            <a:picLocks noChangeAspect="1"/>
          </p:cNvPicPr>
          <p:nvPr/>
        </p:nvPicPr>
        <p:blipFill>
          <a:blip r:embed="rId2"/>
          <a:stretch>
            <a:fillRect/>
          </a:stretch>
        </p:blipFill>
        <p:spPr>
          <a:xfrm>
            <a:off x="817880" y="1524005"/>
            <a:ext cx="7704776" cy="4957976"/>
          </a:xfrm>
          <a:prstGeom prst="rect">
            <a:avLst/>
          </a:prstGeom>
          <a:ln>
            <a:solidFill>
              <a:srgbClr val="000000"/>
            </a:solidFill>
          </a:ln>
        </p:spPr>
      </p:pic>
      <p:sp>
        <p:nvSpPr>
          <p:cNvPr id="379" name="Small Aircraft Runway Length Analysis Tool  Menu Structure and Interface"/>
          <p:cNvSpPr txBox="1">
            <a:spLocks noGrp="1"/>
          </p:cNvSpPr>
          <p:nvPr>
            <p:ph type="title"/>
          </p:nvPr>
        </p:nvSpPr>
        <p:spPr>
          <a:xfrm>
            <a:off x="457200" y="449496"/>
            <a:ext cx="8229600" cy="1010188"/>
          </a:xfrm>
          <a:prstGeom prst="rect">
            <a:avLst/>
          </a:prstGeom>
        </p:spPr>
        <p:txBody>
          <a:bodyPr/>
          <a:lstStyle/>
          <a:p>
            <a:pPr defTabSz="822959">
              <a:defRPr sz="3239" spc="-89"/>
            </a:pPr>
            <a:r>
              <a:t>Small Aircraft Runway Length Analysis Tool  </a:t>
            </a:r>
            <a:r>
              <a:rPr b="1"/>
              <a:t>Menu Structure and Interface</a:t>
            </a:r>
          </a:p>
        </p:txBody>
      </p:sp>
      <p:sp>
        <p:nvSpPr>
          <p:cNvPr id="38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381" name="Rectangle"/>
          <p:cNvSpPr/>
          <p:nvPr/>
        </p:nvSpPr>
        <p:spPr>
          <a:xfrm>
            <a:off x="816186" y="1624902"/>
            <a:ext cx="1431794" cy="1870401"/>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382" name="Rectangle"/>
          <p:cNvSpPr/>
          <p:nvPr/>
        </p:nvSpPr>
        <p:spPr>
          <a:xfrm>
            <a:off x="4046220" y="3467221"/>
            <a:ext cx="4467986" cy="1143387"/>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383" name="Line"/>
          <p:cNvSpPr/>
          <p:nvPr/>
        </p:nvSpPr>
        <p:spPr>
          <a:xfrm flipV="1">
            <a:off x="2388754" y="1810739"/>
            <a:ext cx="214355" cy="2624280"/>
          </a:xfrm>
          <a:prstGeom prst="line">
            <a:avLst/>
          </a:prstGeom>
          <a:ln w="26425">
            <a:solidFill>
              <a:srgbClr val="EC0C13"/>
            </a:solidFill>
            <a:tailEnd type="triangle"/>
          </a:ln>
        </p:spPr>
        <p:txBody>
          <a:bodyPr lIns="45719" rIns="45719"/>
          <a:lstStyle/>
          <a:p>
            <a:endParaRPr/>
          </a:p>
        </p:txBody>
      </p:sp>
      <p:sp>
        <p:nvSpPr>
          <p:cNvPr id="384" name="Step 1: Expand the left side…"/>
          <p:cNvSpPr txBox="1"/>
          <p:nvPr/>
        </p:nvSpPr>
        <p:spPr>
          <a:xfrm>
            <a:off x="544456" y="3288037"/>
            <a:ext cx="3146634" cy="1426987"/>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FFFFFF"/>
                </a:solidFill>
              </a:defRPr>
            </a:pPr>
            <a:r>
              <a:rPr dirty="0"/>
              <a:t>Step 1: Expand the left side</a:t>
            </a:r>
          </a:p>
          <a:p>
            <a:pPr>
              <a:defRPr>
                <a:solidFill>
                  <a:srgbClr val="FFFFFF"/>
                </a:solidFill>
              </a:defRPr>
            </a:pPr>
            <a:r>
              <a:rPr dirty="0"/>
              <a:t>viewport anytime to access</a:t>
            </a:r>
          </a:p>
          <a:p>
            <a:pPr>
              <a:defRPr>
                <a:solidFill>
                  <a:srgbClr val="FFFFFF"/>
                </a:solidFill>
              </a:defRPr>
            </a:pPr>
            <a:r>
              <a:rPr dirty="0"/>
              <a:t>all Small Aircraft Runway </a:t>
            </a:r>
          </a:p>
          <a:p>
            <a:pPr>
              <a:defRPr>
                <a:solidFill>
                  <a:srgbClr val="FFFFFF"/>
                </a:solidFill>
              </a:defRPr>
            </a:pPr>
            <a:r>
              <a:rPr dirty="0"/>
              <a:t>Length Analysis Tool analysis </a:t>
            </a:r>
          </a:p>
          <a:p>
            <a:pPr>
              <a:defRPr>
                <a:solidFill>
                  <a:srgbClr val="FFFFFF"/>
                </a:solidFill>
              </a:defRPr>
            </a:pPr>
            <a:r>
              <a:rPr dirty="0"/>
              <a:t>methods</a:t>
            </a:r>
          </a:p>
        </p:txBody>
      </p:sp>
      <p:sp>
        <p:nvSpPr>
          <p:cNvPr id="385" name="Line"/>
          <p:cNvSpPr/>
          <p:nvPr/>
        </p:nvSpPr>
        <p:spPr>
          <a:xfrm flipV="1">
            <a:off x="4353350" y="3817016"/>
            <a:ext cx="1351766" cy="1351765"/>
          </a:xfrm>
          <a:prstGeom prst="line">
            <a:avLst/>
          </a:prstGeom>
          <a:ln w="26425">
            <a:solidFill>
              <a:srgbClr val="EC0C13"/>
            </a:solidFill>
            <a:tailEnd type="triangle"/>
          </a:ln>
        </p:spPr>
        <p:txBody>
          <a:bodyPr lIns="45719" rIns="45719"/>
          <a:lstStyle/>
          <a:p>
            <a:endParaRPr/>
          </a:p>
        </p:txBody>
      </p:sp>
      <p:sp>
        <p:nvSpPr>
          <p:cNvPr id="386" name="Alternate Method: Select one…"/>
          <p:cNvSpPr txBox="1"/>
          <p:nvPr/>
        </p:nvSpPr>
        <p:spPr>
          <a:xfrm>
            <a:off x="1497255" y="5066079"/>
            <a:ext cx="3798167" cy="1160287"/>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FFFFFF"/>
                </a:solidFill>
              </a:defRPr>
            </a:pPr>
            <a:r>
              <a:t>Alternate Method: Select one</a:t>
            </a:r>
          </a:p>
          <a:p>
            <a:pPr>
              <a:defRPr>
                <a:solidFill>
                  <a:srgbClr val="FFFFFF"/>
                </a:solidFill>
              </a:defRPr>
            </a:pPr>
            <a:r>
              <a:t>of the four methods in the Home</a:t>
            </a:r>
          </a:p>
          <a:p>
            <a:pPr>
              <a:defRPr>
                <a:solidFill>
                  <a:srgbClr val="FFFFFF"/>
                </a:solidFill>
              </a:defRPr>
            </a:pPr>
            <a:r>
              <a:t>screen of the Small Aircraft Runway </a:t>
            </a:r>
          </a:p>
          <a:p>
            <a:pPr>
              <a:defRPr>
                <a:solidFill>
                  <a:srgbClr val="FFFFFF"/>
                </a:solidFill>
              </a:defRPr>
            </a:pPr>
            <a:r>
              <a:t>Length Analysis Tool</a:t>
            </a:r>
          </a:p>
        </p:txBody>
      </p:sp>
      <p:sp>
        <p:nvSpPr>
          <p:cNvPr id="387"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asted-movie.png" descr="pasted-movie.png"/>
          <p:cNvPicPr>
            <a:picLocks noChangeAspect="1"/>
          </p:cNvPicPr>
          <p:nvPr/>
        </p:nvPicPr>
        <p:blipFill>
          <a:blip r:embed="rId2"/>
          <a:stretch>
            <a:fillRect/>
          </a:stretch>
        </p:blipFill>
        <p:spPr>
          <a:xfrm>
            <a:off x="5488940" y="1351214"/>
            <a:ext cx="3113034" cy="3420916"/>
          </a:xfrm>
          <a:prstGeom prst="rect">
            <a:avLst/>
          </a:prstGeom>
          <a:ln>
            <a:solidFill>
              <a:srgbClr val="000000"/>
            </a:solidFill>
          </a:ln>
        </p:spPr>
      </p:pic>
      <p:sp>
        <p:nvSpPr>
          <p:cNvPr id="390" name="SARLAT 2 Model Analysis Options"/>
          <p:cNvSpPr txBox="1">
            <a:spLocks noGrp="1"/>
          </p:cNvSpPr>
          <p:nvPr>
            <p:ph type="title"/>
          </p:nvPr>
        </p:nvSpPr>
        <p:spPr>
          <a:xfrm>
            <a:off x="457200" y="505955"/>
            <a:ext cx="8229600" cy="723901"/>
          </a:xfrm>
          <a:prstGeom prst="rect">
            <a:avLst/>
          </a:prstGeom>
        </p:spPr>
        <p:txBody>
          <a:bodyPr/>
          <a:lstStyle/>
          <a:p>
            <a:r>
              <a:t>SARLAT 2 Model Analysis Options</a:t>
            </a:r>
          </a:p>
        </p:txBody>
      </p:sp>
      <p:sp>
        <p:nvSpPr>
          <p:cNvPr id="391" name="The Small Aircraft Runway Length Analysis Tool has three areas described below:…"/>
          <p:cNvSpPr txBox="1">
            <a:spLocks noGrp="1"/>
          </p:cNvSpPr>
          <p:nvPr>
            <p:ph type="body" sz="half" idx="1"/>
          </p:nvPr>
        </p:nvSpPr>
        <p:spPr>
          <a:xfrm>
            <a:off x="277706" y="1347382"/>
            <a:ext cx="4945051" cy="3813134"/>
          </a:xfrm>
          <a:prstGeom prst="rect">
            <a:avLst/>
          </a:prstGeom>
        </p:spPr>
        <p:txBody>
          <a:bodyPr/>
          <a:lstStyle/>
          <a:p>
            <a:pPr marL="0" indent="0" defTabSz="877823">
              <a:buSzTx/>
              <a:buNone/>
              <a:defRPr sz="1824"/>
            </a:pPr>
            <a:r>
              <a:t>The Small Aircraft Runway Length Analysis Tool has </a:t>
            </a:r>
            <a:r>
              <a:rPr b="1"/>
              <a:t>three areas described below:</a:t>
            </a:r>
          </a:p>
          <a:p>
            <a:pPr marL="175564" indent="-175564" defTabSz="877823">
              <a:defRPr sz="1824" b="1"/>
            </a:pPr>
            <a:r>
              <a:t>Analysis modes:</a:t>
            </a:r>
          </a:p>
          <a:p>
            <a:pPr marL="0" lvl="1" indent="219455" defTabSz="877823">
              <a:buClrTx/>
              <a:buSzTx/>
              <a:buFontTx/>
              <a:buNone/>
              <a:defRPr sz="1824"/>
            </a:pPr>
            <a:r>
              <a:t>a) Evaluation of an existing runway</a:t>
            </a:r>
          </a:p>
          <a:p>
            <a:pPr marL="0" lvl="1" indent="219455" defTabSz="877823">
              <a:buClrTx/>
              <a:buSzTx/>
              <a:buFontTx/>
              <a:buNone/>
              <a:defRPr sz="1824"/>
            </a:pPr>
            <a:r>
              <a:t>b) Design of a new runway </a:t>
            </a:r>
          </a:p>
          <a:p>
            <a:pPr marL="219455" indent="-219455" defTabSz="877823">
              <a:buClrTx/>
              <a:buSzPct val="100000"/>
              <a:buFontTx/>
              <a:defRPr sz="1824" b="1"/>
            </a:pPr>
            <a:r>
              <a:t>Validation modes:</a:t>
            </a:r>
          </a:p>
          <a:p>
            <a:pPr marL="0" lvl="1" indent="219455" defTabSz="877823">
              <a:buClrTx/>
              <a:buSzTx/>
              <a:buFontTx/>
              <a:buNone/>
              <a:defRPr sz="1824"/>
            </a:pPr>
            <a:r>
              <a:t>a) Evaluation of an existing runway plots</a:t>
            </a:r>
          </a:p>
          <a:p>
            <a:pPr marL="0" lvl="1" indent="219455" defTabSz="877823">
              <a:buClrTx/>
              <a:buSzTx/>
              <a:buFontTx/>
              <a:buNone/>
              <a:defRPr sz="1824"/>
            </a:pPr>
            <a:r>
              <a:t>b) Design of a new runway plots</a:t>
            </a:r>
          </a:p>
          <a:p>
            <a:pPr marL="219455" indent="-219455" defTabSz="877823">
              <a:buClrTx/>
              <a:buSzPct val="100000"/>
              <a:buFontTx/>
              <a:defRPr sz="1824" b="1"/>
            </a:pPr>
            <a:r>
              <a:t>Mission Analysis:</a:t>
            </a:r>
          </a:p>
          <a:p>
            <a:pPr marL="0" lvl="1" indent="219455" defTabSz="877823">
              <a:buClrTx/>
              <a:buSzTx/>
              <a:buFontTx/>
              <a:buNone/>
              <a:defRPr sz="1824"/>
            </a:pPr>
            <a:r>
              <a:t>a) Stage length analysis</a:t>
            </a:r>
          </a:p>
          <a:p>
            <a:pPr marL="0" lvl="1" indent="219455" defTabSz="877823">
              <a:buClrTx/>
              <a:buSzTx/>
              <a:buFontTx/>
              <a:buNone/>
              <a:defRPr sz="1824"/>
            </a:pPr>
            <a:r>
              <a:t>b) Useful load-range analysis</a:t>
            </a:r>
          </a:p>
        </p:txBody>
      </p:sp>
      <p:sp>
        <p:nvSpPr>
          <p:cNvPr id="39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393" name="Use the Analysis Modes to evaluate or design a new runway…"/>
          <p:cNvSpPr txBox="1"/>
          <p:nvPr/>
        </p:nvSpPr>
        <p:spPr>
          <a:xfrm>
            <a:off x="248709" y="5420961"/>
            <a:ext cx="8292974" cy="884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buSzPct val="100000"/>
              <a:buChar char="•"/>
            </a:pPr>
            <a:r>
              <a:t>Use the </a:t>
            </a:r>
            <a:r>
              <a:rPr b="1"/>
              <a:t>Analysis Modes</a:t>
            </a:r>
            <a:r>
              <a:t> to evaluate or design a new runway </a:t>
            </a:r>
          </a:p>
          <a:p>
            <a:pPr marL="228600" indent="-228600">
              <a:buSzPct val="100000"/>
              <a:buChar char="•"/>
            </a:pPr>
            <a:r>
              <a:t>Use the </a:t>
            </a:r>
            <a:r>
              <a:rPr b="1"/>
              <a:t>Validation Modes</a:t>
            </a:r>
            <a:r>
              <a:t> to validate and visualize the runway performance of individual aircraft for a set of airport conditions</a:t>
            </a:r>
          </a:p>
        </p:txBody>
      </p:sp>
      <p:sp>
        <p:nvSpPr>
          <p:cNvPr id="394" name="Rectangle"/>
          <p:cNvSpPr/>
          <p:nvPr/>
        </p:nvSpPr>
        <p:spPr>
          <a:xfrm>
            <a:off x="5380567" y="1867979"/>
            <a:ext cx="3329779" cy="917768"/>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395" name="Rectangle"/>
          <p:cNvSpPr/>
          <p:nvPr/>
        </p:nvSpPr>
        <p:spPr>
          <a:xfrm>
            <a:off x="5361500" y="2853824"/>
            <a:ext cx="3367913" cy="917768"/>
          </a:xfrm>
          <a:prstGeom prst="rect">
            <a:avLst/>
          </a:prstGeom>
          <a:ln w="26425">
            <a:solidFill>
              <a:srgbClr val="2114F7">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396" name="Line"/>
          <p:cNvSpPr/>
          <p:nvPr/>
        </p:nvSpPr>
        <p:spPr>
          <a:xfrm>
            <a:off x="2783169" y="2361832"/>
            <a:ext cx="2613945" cy="1"/>
          </a:xfrm>
          <a:prstGeom prst="line">
            <a:avLst/>
          </a:prstGeom>
          <a:ln w="26425">
            <a:solidFill>
              <a:srgbClr val="EC0C13"/>
            </a:solidFill>
            <a:tailEnd type="triangle"/>
          </a:ln>
        </p:spPr>
        <p:txBody>
          <a:bodyPr lIns="45719" rIns="45719"/>
          <a:lstStyle/>
          <a:p>
            <a:endParaRPr/>
          </a:p>
        </p:txBody>
      </p:sp>
      <p:sp>
        <p:nvSpPr>
          <p:cNvPr id="397" name="Line"/>
          <p:cNvSpPr/>
          <p:nvPr/>
        </p:nvSpPr>
        <p:spPr>
          <a:xfrm>
            <a:off x="2791635" y="3360332"/>
            <a:ext cx="2597013" cy="1"/>
          </a:xfrm>
          <a:prstGeom prst="line">
            <a:avLst/>
          </a:prstGeom>
          <a:ln w="26425">
            <a:solidFill>
              <a:srgbClr val="2B22EC"/>
            </a:solidFill>
            <a:tailEnd type="triangle"/>
          </a:ln>
        </p:spPr>
        <p:txBody>
          <a:bodyPr lIns="45719" rIns="45719"/>
          <a:lstStyle/>
          <a:p>
            <a:endParaRPr/>
          </a:p>
        </p:txBody>
      </p:sp>
      <p:sp>
        <p:nvSpPr>
          <p:cNvPr id="398" name="Rectangle"/>
          <p:cNvSpPr/>
          <p:nvPr/>
        </p:nvSpPr>
        <p:spPr>
          <a:xfrm>
            <a:off x="5361500" y="3850491"/>
            <a:ext cx="3367913" cy="917768"/>
          </a:xfrm>
          <a:prstGeom prst="rect">
            <a:avLst/>
          </a:prstGeom>
          <a:ln w="26425">
            <a:solidFill>
              <a:srgbClr val="000000"/>
            </a:solidFill>
          </a:ln>
          <a:effectLst>
            <a:outerShdw blurRad="38100" dist="25400" dir="2700000" rotWithShape="0">
              <a:srgbClr val="000000">
                <a:alpha val="60000"/>
              </a:srgbClr>
            </a:outerShdw>
          </a:effectLst>
        </p:spPr>
        <p:txBody>
          <a:bodyPr lIns="45719" rIns="45719" anchor="ctr"/>
          <a:lstStyle/>
          <a:p>
            <a:endParaRPr/>
          </a:p>
        </p:txBody>
      </p:sp>
      <p:sp>
        <p:nvSpPr>
          <p:cNvPr id="399" name="Line"/>
          <p:cNvSpPr/>
          <p:nvPr/>
        </p:nvSpPr>
        <p:spPr>
          <a:xfrm>
            <a:off x="2791635" y="4309374"/>
            <a:ext cx="2597013" cy="1"/>
          </a:xfrm>
          <a:prstGeom prst="line">
            <a:avLst/>
          </a:prstGeom>
          <a:ln w="26425">
            <a:solidFill>
              <a:srgbClr val="000000"/>
            </a:solidFill>
            <a:tailEnd type="triangle"/>
          </a:ln>
        </p:spPr>
        <p:txBody>
          <a:bodyPr lIns="45719" rIns="45719"/>
          <a:lstStyle/>
          <a:p>
            <a:endParaRPr/>
          </a:p>
        </p:txBody>
      </p:sp>
      <p:sp>
        <p:nvSpPr>
          <p:cNvPr id="400"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Runway Evaluation Mode…"/>
          <p:cNvSpPr txBox="1">
            <a:spLocks noGrp="1"/>
          </p:cNvSpPr>
          <p:nvPr>
            <p:ph type="title"/>
          </p:nvPr>
        </p:nvSpPr>
        <p:spPr>
          <a:xfrm>
            <a:off x="955039" y="2412011"/>
            <a:ext cx="7473991" cy="1865631"/>
          </a:xfrm>
          <a:prstGeom prst="rect">
            <a:avLst/>
          </a:prstGeom>
        </p:spPr>
        <p:txBody>
          <a:bodyPr/>
          <a:lstStyle/>
          <a:p>
            <a:pPr defTabSz="777240">
              <a:defRPr sz="3060" spc="-85"/>
            </a:pPr>
            <a:r>
              <a:rPr b="1"/>
              <a:t>Runway Evaluation Mode</a:t>
            </a:r>
          </a:p>
          <a:p>
            <a:pPr defTabSz="777240">
              <a:defRPr sz="3060" spc="-85"/>
            </a:pPr>
            <a:endParaRPr b="1"/>
          </a:p>
          <a:p>
            <a:pPr defTabSz="777240">
              <a:defRPr sz="3060" spc="-85"/>
            </a:pPr>
            <a:r>
              <a:t>Objective: Determine if a group of aircraft can safely operate from an existing runway</a:t>
            </a:r>
          </a:p>
        </p:txBody>
      </p:sp>
      <p:sp>
        <p:nvSpPr>
          <p:cNvPr id="40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404"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pasted-movie.png" descr="pasted-movie.png"/>
          <p:cNvPicPr>
            <a:picLocks noChangeAspect="1"/>
          </p:cNvPicPr>
          <p:nvPr/>
        </p:nvPicPr>
        <p:blipFill>
          <a:blip r:embed="rId2"/>
          <a:stretch>
            <a:fillRect/>
          </a:stretch>
        </p:blipFill>
        <p:spPr>
          <a:xfrm>
            <a:off x="5949159" y="1422591"/>
            <a:ext cx="3113034" cy="3420917"/>
          </a:xfrm>
          <a:prstGeom prst="rect">
            <a:avLst/>
          </a:prstGeom>
          <a:ln>
            <a:solidFill>
              <a:srgbClr val="000000"/>
            </a:solidFill>
          </a:ln>
        </p:spPr>
      </p:pic>
      <p:sp>
        <p:nvSpPr>
          <p:cNvPr id="407" name="Runway Evaluation Mode"/>
          <p:cNvSpPr txBox="1">
            <a:spLocks noGrp="1"/>
          </p:cNvSpPr>
          <p:nvPr>
            <p:ph type="title"/>
          </p:nvPr>
        </p:nvSpPr>
        <p:spPr>
          <a:xfrm>
            <a:off x="457200" y="543559"/>
            <a:ext cx="8229600" cy="723901"/>
          </a:xfrm>
          <a:prstGeom prst="rect">
            <a:avLst/>
          </a:prstGeom>
        </p:spPr>
        <p:txBody>
          <a:bodyPr/>
          <a:lstStyle>
            <a:lvl1pPr>
              <a:defRPr b="1"/>
            </a:lvl1pPr>
          </a:lstStyle>
          <a:p>
            <a:r>
              <a:t>Runway Evaluation Mode</a:t>
            </a:r>
          </a:p>
        </p:txBody>
      </p:sp>
      <p:sp>
        <p:nvSpPr>
          <p:cNvPr id="408" name="Objective:…"/>
          <p:cNvSpPr txBox="1">
            <a:spLocks noGrp="1"/>
          </p:cNvSpPr>
          <p:nvPr>
            <p:ph type="body" idx="1"/>
          </p:nvPr>
        </p:nvSpPr>
        <p:spPr>
          <a:xfrm>
            <a:off x="335279" y="1422591"/>
            <a:ext cx="5576532" cy="4749801"/>
          </a:xfrm>
          <a:prstGeom prst="rect">
            <a:avLst/>
          </a:prstGeom>
        </p:spPr>
        <p:txBody>
          <a:bodyPr/>
          <a:lstStyle/>
          <a:p>
            <a:pPr marL="162763" indent="-162763" defTabSz="813816">
              <a:defRPr sz="2136" b="1"/>
            </a:pPr>
            <a:r>
              <a:t>Objective: </a:t>
            </a:r>
          </a:p>
          <a:p>
            <a:pPr marL="406908" lvl="1" indent="-162763" defTabSz="813816">
              <a:defRPr sz="2136"/>
            </a:pPr>
            <a:r>
              <a:t>To evaluate if a given aircraft fleet can operate an existing airport</a:t>
            </a:r>
          </a:p>
          <a:p>
            <a:pPr marL="162763" indent="-162763" defTabSz="813816">
              <a:defRPr sz="2136" b="1"/>
            </a:pPr>
            <a:r>
              <a:t>Output Produced</a:t>
            </a:r>
          </a:p>
          <a:p>
            <a:pPr marL="406908" lvl="1" indent="-162763" defTabSz="813816">
              <a:defRPr sz="2136"/>
            </a:pPr>
            <a:r>
              <a:t>Suitability of each aircraft to operate at the airport</a:t>
            </a:r>
          </a:p>
          <a:p>
            <a:pPr marL="651052" lvl="2" indent="-162763" defTabSz="813816">
              <a:buSzPct val="85000"/>
              <a:defRPr sz="2136"/>
            </a:pPr>
            <a:r>
              <a:t>Takeoff distances (dry and wet)</a:t>
            </a:r>
          </a:p>
          <a:p>
            <a:pPr marL="651052" lvl="2" indent="-162763" defTabSz="813816">
              <a:buSzPct val="85000"/>
              <a:defRPr sz="2136"/>
            </a:pPr>
            <a:r>
              <a:t>Landing distances (dry, wet, Part 135 dry, and Part 135 wet)</a:t>
            </a:r>
          </a:p>
          <a:p>
            <a:pPr marL="406908" lvl="1" indent="-162763" defTabSz="813816">
              <a:defRPr sz="2136"/>
            </a:pPr>
            <a:r>
              <a:t>Aircraft useful load for the given runway length available and airport conditions</a:t>
            </a:r>
          </a:p>
          <a:p>
            <a:pPr marL="406908" lvl="1" indent="-162763" defTabSz="813816">
              <a:defRPr sz="2136"/>
            </a:pPr>
            <a:r>
              <a:t>Range profiles that can be flown with the runway available</a:t>
            </a:r>
          </a:p>
        </p:txBody>
      </p:sp>
      <p:sp>
        <p:nvSpPr>
          <p:cNvPr id="40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410" name="Rectangle"/>
          <p:cNvSpPr/>
          <p:nvPr/>
        </p:nvSpPr>
        <p:spPr>
          <a:xfrm>
            <a:off x="5943144" y="1949180"/>
            <a:ext cx="3096134" cy="339336"/>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11"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able of Contents"/>
          <p:cNvSpPr txBox="1">
            <a:spLocks noGrp="1"/>
          </p:cNvSpPr>
          <p:nvPr>
            <p:ph type="title"/>
          </p:nvPr>
        </p:nvSpPr>
        <p:spPr>
          <a:xfrm>
            <a:off x="457200" y="416559"/>
            <a:ext cx="8229600" cy="723901"/>
          </a:xfrm>
          <a:prstGeom prst="rect">
            <a:avLst/>
          </a:prstGeom>
        </p:spPr>
        <p:txBody>
          <a:bodyPr/>
          <a:lstStyle/>
          <a:p>
            <a:r>
              <a:t>Table of Contents</a:t>
            </a:r>
          </a:p>
        </p:txBody>
      </p:sp>
      <p:sp>
        <p:nvSpPr>
          <p:cNvPr id="272" name="Installation instructions…"/>
          <p:cNvSpPr txBox="1">
            <a:spLocks noGrp="1"/>
          </p:cNvSpPr>
          <p:nvPr>
            <p:ph type="body" idx="1"/>
          </p:nvPr>
        </p:nvSpPr>
        <p:spPr>
          <a:xfrm>
            <a:off x="497840" y="1257748"/>
            <a:ext cx="8513912" cy="4990754"/>
          </a:xfrm>
          <a:prstGeom prst="rect">
            <a:avLst/>
          </a:prstGeom>
        </p:spPr>
        <p:txBody>
          <a:bodyPr/>
          <a:lstStyle/>
          <a:p>
            <a:pPr marL="160934" indent="-160934" defTabSz="804672">
              <a:defRPr sz="2112"/>
            </a:pPr>
            <a:r>
              <a:rPr u="sng">
                <a:solidFill>
                  <a:srgbClr val="0000FF"/>
                </a:solidFill>
                <a:uFill>
                  <a:solidFill>
                    <a:srgbClr val="0000FF"/>
                  </a:solidFill>
                </a:uFill>
                <a:hlinkClick r:id="rId2" action="ppaction://hlinksldjump"/>
              </a:rPr>
              <a:t>Installation instructions</a:t>
            </a:r>
          </a:p>
          <a:p>
            <a:pPr marL="160934" indent="-160934" defTabSz="804672">
              <a:defRPr sz="2112"/>
            </a:pPr>
            <a:r>
              <a:rPr u="sng">
                <a:solidFill>
                  <a:srgbClr val="0000FF"/>
                </a:solidFill>
                <a:uFill>
                  <a:solidFill>
                    <a:srgbClr val="0000FF"/>
                  </a:solidFill>
                </a:uFill>
                <a:hlinkClick r:id="rId3" action="ppaction://hlinksldjump"/>
              </a:rPr>
              <a:t>Using the Small Aircraft Runway Length Analysis Tool - SARLAT</a:t>
            </a:r>
          </a:p>
          <a:p>
            <a:pPr marL="402336" lvl="1" indent="-160934" defTabSz="804672">
              <a:defRPr sz="2112"/>
            </a:pPr>
            <a:r>
              <a:rPr u="sng">
                <a:solidFill>
                  <a:srgbClr val="0000FF"/>
                </a:solidFill>
                <a:uFill>
                  <a:solidFill>
                    <a:srgbClr val="0000FF"/>
                  </a:solidFill>
                </a:uFill>
                <a:hlinkClick r:id="rId4" action="ppaction://hlinksldjump"/>
              </a:rPr>
              <a:t>General information about SARLAT</a:t>
            </a:r>
          </a:p>
          <a:p>
            <a:pPr marL="402336" lvl="1" indent="-160934" defTabSz="804672">
              <a:defRPr sz="2112"/>
            </a:pPr>
            <a:r>
              <a:rPr u="sng">
                <a:solidFill>
                  <a:srgbClr val="0000FF"/>
                </a:solidFill>
                <a:uFill>
                  <a:solidFill>
                    <a:srgbClr val="0000FF"/>
                  </a:solidFill>
                </a:uFill>
                <a:hlinkClick r:id="rId5" action="ppaction://hlinksldjump"/>
              </a:rPr>
              <a:t>SARLAT 2 Interface and analysis options</a:t>
            </a:r>
          </a:p>
          <a:p>
            <a:pPr marL="402336" lvl="1" indent="-160934" defTabSz="804672">
              <a:defRPr sz="2112"/>
            </a:pPr>
            <a:r>
              <a:rPr u="sng">
                <a:solidFill>
                  <a:srgbClr val="0000FF"/>
                </a:solidFill>
                <a:uFill>
                  <a:solidFill>
                    <a:srgbClr val="0000FF"/>
                  </a:solidFill>
                </a:uFill>
                <a:hlinkClick r:id="rId6" action="ppaction://hlinksldjump"/>
              </a:rPr>
              <a:t>Runway evaluation mode</a:t>
            </a:r>
          </a:p>
          <a:p>
            <a:pPr marL="402336" lvl="1" indent="-160934" defTabSz="804672">
              <a:defRPr sz="2112"/>
            </a:pPr>
            <a:r>
              <a:rPr u="sng">
                <a:solidFill>
                  <a:srgbClr val="0000FF"/>
                </a:solidFill>
                <a:uFill>
                  <a:solidFill>
                    <a:srgbClr val="0000FF"/>
                  </a:solidFill>
                </a:uFill>
                <a:hlinkClick r:id="rId7" action="ppaction://hlinksldjump"/>
              </a:rPr>
              <a:t>Runway design mode</a:t>
            </a:r>
          </a:p>
          <a:p>
            <a:pPr marL="402336" lvl="1" indent="-160934" defTabSz="804672">
              <a:defRPr sz="2112"/>
            </a:pPr>
            <a:r>
              <a:rPr u="sng">
                <a:solidFill>
                  <a:srgbClr val="0000FF"/>
                </a:solidFill>
                <a:uFill>
                  <a:solidFill>
                    <a:srgbClr val="0000FF"/>
                  </a:solidFill>
                </a:uFill>
                <a:hlinkClick r:id="rId8" action="ppaction://hlinksldjump"/>
              </a:rPr>
              <a:t>Runway evaluation validation plots</a:t>
            </a:r>
          </a:p>
          <a:p>
            <a:pPr marL="402336" lvl="1" indent="-160934" defTabSz="804672">
              <a:defRPr sz="2112"/>
            </a:pPr>
            <a:r>
              <a:rPr u="sng">
                <a:solidFill>
                  <a:srgbClr val="0000FF"/>
                </a:solidFill>
                <a:uFill>
                  <a:solidFill>
                    <a:srgbClr val="0000FF"/>
                  </a:solidFill>
                </a:uFill>
                <a:hlinkClick r:id="rId9" action="ppaction://hlinksldjump"/>
              </a:rPr>
              <a:t>Runway design validation plots</a:t>
            </a:r>
          </a:p>
          <a:p>
            <a:pPr marL="402336" lvl="1" indent="-160934" defTabSz="804672">
              <a:defRPr sz="2112"/>
            </a:pPr>
            <a:r>
              <a:rPr u="sng">
                <a:solidFill>
                  <a:srgbClr val="0000FF"/>
                </a:solidFill>
                <a:uFill>
                  <a:solidFill>
                    <a:srgbClr val="0000FF"/>
                  </a:solidFill>
                </a:uFill>
                <a:hlinkClick r:id="rId10" action="ppaction://hlinksldjump"/>
              </a:rPr>
              <a:t>Aircraft stage length analysis</a:t>
            </a:r>
          </a:p>
          <a:p>
            <a:pPr marL="402336" lvl="1" indent="-160934" defTabSz="804672">
              <a:defRPr sz="2112"/>
            </a:pPr>
            <a:r>
              <a:rPr u="sng">
                <a:solidFill>
                  <a:srgbClr val="0000FF"/>
                </a:solidFill>
                <a:uFill>
                  <a:solidFill>
                    <a:srgbClr val="0000FF"/>
                  </a:solidFill>
                </a:uFill>
                <a:hlinkClick r:id="rId11" action="ppaction://hlinksldjump"/>
              </a:rPr>
              <a:t>Aircraft range and useful load data</a:t>
            </a:r>
          </a:p>
          <a:p>
            <a:pPr marL="160934" indent="-160934" defTabSz="804672">
              <a:defRPr sz="2112"/>
            </a:pPr>
            <a:r>
              <a:rPr u="sng">
                <a:solidFill>
                  <a:srgbClr val="0000FF"/>
                </a:solidFill>
                <a:uFill>
                  <a:solidFill>
                    <a:srgbClr val="0000FF"/>
                  </a:solidFill>
                </a:uFill>
                <a:hlinkClick r:id="rId12" action="ppaction://hlinksldjump"/>
              </a:rPr>
              <a:t>Saving and exporting data in SARLAT 2</a:t>
            </a:r>
          </a:p>
          <a:p>
            <a:pPr marL="160934" indent="-160934" defTabSz="804672">
              <a:defRPr sz="2112"/>
            </a:pPr>
            <a:r>
              <a:rPr u="sng">
                <a:solidFill>
                  <a:srgbClr val="0000FF"/>
                </a:solidFill>
                <a:uFill>
                  <a:solidFill>
                    <a:srgbClr val="0000FF"/>
                  </a:solidFill>
                </a:uFill>
                <a:hlinkClick r:id="rId13" action="ppaction://hlinksldjump"/>
              </a:rPr>
              <a:t>Critical aircraft considering runway length</a:t>
            </a:r>
          </a:p>
          <a:p>
            <a:pPr marL="160934" indent="-160934" defTabSz="804672">
              <a:defRPr sz="2112"/>
            </a:pPr>
            <a:r>
              <a:rPr u="sng">
                <a:solidFill>
                  <a:srgbClr val="0000FF"/>
                </a:solidFill>
                <a:uFill>
                  <a:solidFill>
                    <a:srgbClr val="0000FF"/>
                  </a:solidFill>
                </a:uFill>
                <a:hlinkClick r:id="rId14" action="ppaction://hlinksldjump"/>
              </a:rPr>
              <a:t>Case studies</a:t>
            </a:r>
          </a:p>
        </p:txBody>
      </p:sp>
      <p:sp>
        <p:nvSpPr>
          <p:cNvPr id="273" name="Slide Number"/>
          <p:cNvSpPr txBox="1">
            <a:spLocks noGrp="1"/>
          </p:cNvSpPr>
          <p:nvPr>
            <p:ph type="sldNum" sz="quarter" idx="2"/>
          </p:nvPr>
        </p:nvSpPr>
        <p:spPr>
          <a:xfrm>
            <a:off x="8913921" y="6548391"/>
            <a:ext cx="209399"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pasted-movie.png" descr="pasted-movie.png"/>
          <p:cNvPicPr>
            <a:picLocks noChangeAspect="1"/>
          </p:cNvPicPr>
          <p:nvPr/>
        </p:nvPicPr>
        <p:blipFill>
          <a:blip r:embed="rId2"/>
          <a:stretch>
            <a:fillRect/>
          </a:stretch>
        </p:blipFill>
        <p:spPr>
          <a:xfrm>
            <a:off x="3579278" y="1083011"/>
            <a:ext cx="5504394" cy="5135991"/>
          </a:xfrm>
          <a:prstGeom prst="rect">
            <a:avLst/>
          </a:prstGeom>
          <a:ln>
            <a:solidFill>
              <a:srgbClr val="000000"/>
            </a:solidFill>
          </a:ln>
        </p:spPr>
      </p:pic>
      <p:sp>
        <p:nvSpPr>
          <p:cNvPr id="414" name="Runway Evaluation Mode Interface"/>
          <p:cNvSpPr txBox="1">
            <a:spLocks noGrp="1"/>
          </p:cNvSpPr>
          <p:nvPr>
            <p:ph type="title"/>
          </p:nvPr>
        </p:nvSpPr>
        <p:spPr>
          <a:xfrm>
            <a:off x="203200" y="279692"/>
            <a:ext cx="8229600" cy="723901"/>
          </a:xfrm>
          <a:prstGeom prst="rect">
            <a:avLst/>
          </a:prstGeom>
        </p:spPr>
        <p:txBody>
          <a:bodyPr/>
          <a:lstStyle>
            <a:lvl1pPr>
              <a:defRPr sz="3500" b="1" spc="-97"/>
            </a:lvl1pPr>
          </a:lstStyle>
          <a:p>
            <a:pPr>
              <a:defRPr b="0"/>
            </a:pPr>
            <a:r>
              <a:rPr b="1"/>
              <a:t>Runway Evaluation Mode Interface</a:t>
            </a:r>
          </a:p>
        </p:txBody>
      </p:sp>
      <p:sp>
        <p:nvSpPr>
          <p:cNvPr id="41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416" name="Rectangle"/>
          <p:cNvSpPr/>
          <p:nvPr/>
        </p:nvSpPr>
        <p:spPr>
          <a:xfrm>
            <a:off x="3606316" y="1442766"/>
            <a:ext cx="923007" cy="226007"/>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17" name="Line"/>
          <p:cNvSpPr/>
          <p:nvPr/>
        </p:nvSpPr>
        <p:spPr>
          <a:xfrm>
            <a:off x="2285960" y="1555769"/>
            <a:ext cx="1278583" cy="1"/>
          </a:xfrm>
          <a:prstGeom prst="line">
            <a:avLst/>
          </a:prstGeom>
          <a:ln w="26425">
            <a:solidFill>
              <a:srgbClr val="EC0C13"/>
            </a:solidFill>
            <a:tailEnd type="triangle"/>
          </a:ln>
        </p:spPr>
        <p:txBody>
          <a:bodyPr lIns="45719" rIns="45719"/>
          <a:lstStyle/>
          <a:p>
            <a:endParaRPr/>
          </a:p>
        </p:txBody>
      </p:sp>
      <p:sp>
        <p:nvSpPr>
          <p:cNvPr id="418" name="Step 1: Select Runway…"/>
          <p:cNvSpPr txBox="1"/>
          <p:nvPr/>
        </p:nvSpPr>
        <p:spPr>
          <a:xfrm>
            <a:off x="139575" y="1104707"/>
            <a:ext cx="2993887"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t>Step 1: Select Runway</a:t>
            </a:r>
          </a:p>
          <a:p>
            <a:pPr>
              <a:defRPr sz="1600"/>
            </a:pPr>
            <a:r>
              <a:t>Evaluation mode</a:t>
            </a:r>
          </a:p>
        </p:txBody>
      </p:sp>
      <p:sp>
        <p:nvSpPr>
          <p:cNvPr id="419" name="Rectangle"/>
          <p:cNvSpPr/>
          <p:nvPr/>
        </p:nvSpPr>
        <p:spPr>
          <a:xfrm>
            <a:off x="5259696" y="1905302"/>
            <a:ext cx="3811641" cy="513921"/>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20" name="Rectangle"/>
          <p:cNvSpPr/>
          <p:nvPr/>
        </p:nvSpPr>
        <p:spPr>
          <a:xfrm>
            <a:off x="5235787" y="2616282"/>
            <a:ext cx="3544143" cy="1298859"/>
          </a:xfrm>
          <a:prstGeom prst="rect">
            <a:avLst/>
          </a:prstGeom>
          <a:ln w="26425">
            <a:solidFill>
              <a:srgbClr val="06F725">
                <a:alpha val="95983"/>
              </a:srgbClr>
            </a:solidFill>
          </a:ln>
          <a:effectLst>
            <a:outerShdw blurRad="38100" dist="25400" dir="2700000" rotWithShape="0">
              <a:srgbClr val="000000">
                <a:alpha val="60000"/>
              </a:srgbClr>
            </a:outerShdw>
          </a:effectLst>
        </p:spPr>
        <p:txBody>
          <a:bodyPr lIns="45719" rIns="45719" anchor="ctr"/>
          <a:lstStyle/>
          <a:p>
            <a:pPr>
              <a:defRPr>
                <a:solidFill>
                  <a:srgbClr val="4122FF"/>
                </a:solidFill>
              </a:defRPr>
            </a:pPr>
            <a:endParaRPr/>
          </a:p>
        </p:txBody>
      </p:sp>
      <p:sp>
        <p:nvSpPr>
          <p:cNvPr id="421" name="Rectangle"/>
          <p:cNvSpPr/>
          <p:nvPr/>
        </p:nvSpPr>
        <p:spPr>
          <a:xfrm>
            <a:off x="5235787" y="4292699"/>
            <a:ext cx="3544143" cy="1795741"/>
          </a:xfrm>
          <a:prstGeom prst="rect">
            <a:avLst/>
          </a:prstGeom>
          <a:ln w="26425">
            <a:solidFill>
              <a:srgbClr val="1F23F7">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22" name="Line"/>
          <p:cNvSpPr/>
          <p:nvPr/>
        </p:nvSpPr>
        <p:spPr>
          <a:xfrm>
            <a:off x="2669310" y="3140423"/>
            <a:ext cx="2589676" cy="1"/>
          </a:xfrm>
          <a:prstGeom prst="line">
            <a:avLst/>
          </a:prstGeom>
          <a:ln w="26425">
            <a:solidFill>
              <a:srgbClr val="18EC13"/>
            </a:solidFill>
            <a:tailEnd type="triangle"/>
          </a:ln>
        </p:spPr>
        <p:txBody>
          <a:bodyPr lIns="45719" rIns="45719"/>
          <a:lstStyle/>
          <a:p>
            <a:endParaRPr/>
          </a:p>
        </p:txBody>
      </p:sp>
      <p:sp>
        <p:nvSpPr>
          <p:cNvPr id="423" name="Line"/>
          <p:cNvSpPr/>
          <p:nvPr/>
        </p:nvSpPr>
        <p:spPr>
          <a:xfrm>
            <a:off x="2392917" y="2173259"/>
            <a:ext cx="2817342" cy="1"/>
          </a:xfrm>
          <a:prstGeom prst="line">
            <a:avLst/>
          </a:prstGeom>
          <a:ln w="25400">
            <a:solidFill>
              <a:srgbClr val="D91710"/>
            </a:solidFill>
            <a:tailEnd type="triangle"/>
          </a:ln>
        </p:spPr>
        <p:txBody>
          <a:bodyPr lIns="45719" rIns="45719"/>
          <a:lstStyle/>
          <a:p>
            <a:endParaRPr/>
          </a:p>
        </p:txBody>
      </p:sp>
      <p:sp>
        <p:nvSpPr>
          <p:cNvPr id="424" name="Step 2: Select a scenario…"/>
          <p:cNvSpPr txBox="1"/>
          <p:nvPr/>
        </p:nvSpPr>
        <p:spPr>
          <a:xfrm>
            <a:off x="118104" y="1995928"/>
            <a:ext cx="2993888"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t>Step 2: Select a scenario</a:t>
            </a:r>
          </a:p>
          <a:p>
            <a:pPr>
              <a:defRPr sz="1600"/>
            </a:pPr>
            <a:r>
              <a:t>name</a:t>
            </a:r>
          </a:p>
        </p:txBody>
      </p:sp>
      <p:sp>
        <p:nvSpPr>
          <p:cNvPr id="425" name="Step 3: Select the aircraft using…"/>
          <p:cNvSpPr txBox="1"/>
          <p:nvPr/>
        </p:nvSpPr>
        <p:spPr>
          <a:xfrm>
            <a:off x="139575" y="2815383"/>
            <a:ext cx="2954332" cy="7970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a:pPr>
            <a:r>
              <a:t>Step 3: Select the aircraft using</a:t>
            </a:r>
          </a:p>
          <a:p>
            <a:pPr>
              <a:defRPr sz="1600"/>
            </a:pPr>
            <a:r>
              <a:t>the airport and enter the fleet</a:t>
            </a:r>
          </a:p>
          <a:p>
            <a:pPr>
              <a:defRPr sz="1600"/>
            </a:pPr>
            <a:r>
              <a:t>mix (expandable list)</a:t>
            </a:r>
          </a:p>
        </p:txBody>
      </p:sp>
      <p:sp>
        <p:nvSpPr>
          <p:cNvPr id="426" name="Line"/>
          <p:cNvSpPr/>
          <p:nvPr/>
        </p:nvSpPr>
        <p:spPr>
          <a:xfrm>
            <a:off x="2721102" y="4645594"/>
            <a:ext cx="2486091" cy="1"/>
          </a:xfrm>
          <a:prstGeom prst="line">
            <a:avLst/>
          </a:prstGeom>
          <a:ln w="26425">
            <a:solidFill>
              <a:srgbClr val="2E24EC"/>
            </a:solidFill>
            <a:tailEnd type="triangle"/>
          </a:ln>
        </p:spPr>
        <p:txBody>
          <a:bodyPr lIns="45719" rIns="45719"/>
          <a:lstStyle/>
          <a:p>
            <a:endParaRPr/>
          </a:p>
        </p:txBody>
      </p:sp>
      <p:sp>
        <p:nvSpPr>
          <p:cNvPr id="427" name="Step 4: Enter the airport…"/>
          <p:cNvSpPr txBox="1"/>
          <p:nvPr/>
        </p:nvSpPr>
        <p:spPr>
          <a:xfrm>
            <a:off x="140726" y="4458324"/>
            <a:ext cx="2948644" cy="5684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t>Step 4: Enter the airport </a:t>
            </a:r>
          </a:p>
          <a:p>
            <a:pPr>
              <a:defRPr sz="1600"/>
            </a:pPr>
            <a:r>
              <a:t>environmental conditions</a:t>
            </a:r>
          </a:p>
        </p:txBody>
      </p:sp>
      <p:sp>
        <p:nvSpPr>
          <p:cNvPr id="428"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pasted-movie.png" descr="pasted-movie.png"/>
          <p:cNvPicPr>
            <a:picLocks noChangeAspect="1"/>
          </p:cNvPicPr>
          <p:nvPr/>
        </p:nvPicPr>
        <p:blipFill>
          <a:blip r:embed="rId2"/>
          <a:stretch>
            <a:fillRect/>
          </a:stretch>
        </p:blipFill>
        <p:spPr>
          <a:xfrm>
            <a:off x="3957803" y="950471"/>
            <a:ext cx="4446033" cy="3620528"/>
          </a:xfrm>
          <a:prstGeom prst="rect">
            <a:avLst/>
          </a:prstGeom>
          <a:ln w="12700">
            <a:solidFill>
              <a:srgbClr val="000000"/>
            </a:solidFill>
          </a:ln>
        </p:spPr>
      </p:pic>
      <p:pic>
        <p:nvPicPr>
          <p:cNvPr id="431" name="pasted-movie.png" descr="pasted-movie.png"/>
          <p:cNvPicPr>
            <a:picLocks noChangeAspect="1"/>
          </p:cNvPicPr>
          <p:nvPr/>
        </p:nvPicPr>
        <p:blipFill>
          <a:blip r:embed="rId3"/>
          <a:stretch>
            <a:fillRect/>
          </a:stretch>
        </p:blipFill>
        <p:spPr>
          <a:xfrm>
            <a:off x="7471381" y="6138232"/>
            <a:ext cx="696738" cy="435462"/>
          </a:xfrm>
          <a:prstGeom prst="rect">
            <a:avLst/>
          </a:prstGeom>
          <a:ln w="12700">
            <a:miter lim="400000"/>
          </a:ln>
        </p:spPr>
      </p:pic>
      <p:sp>
        <p:nvSpPr>
          <p:cNvPr id="432" name="Runway Evaluation Mode Interface (2)"/>
          <p:cNvSpPr txBox="1">
            <a:spLocks noGrp="1"/>
          </p:cNvSpPr>
          <p:nvPr>
            <p:ph type="title"/>
          </p:nvPr>
        </p:nvSpPr>
        <p:spPr>
          <a:xfrm>
            <a:off x="203200" y="279692"/>
            <a:ext cx="8229600" cy="723901"/>
          </a:xfrm>
          <a:prstGeom prst="rect">
            <a:avLst/>
          </a:prstGeom>
        </p:spPr>
        <p:txBody>
          <a:bodyPr/>
          <a:lstStyle>
            <a:lvl1pPr>
              <a:defRPr sz="3500" b="1" spc="-97"/>
            </a:lvl1pPr>
          </a:lstStyle>
          <a:p>
            <a:pPr>
              <a:defRPr b="0"/>
            </a:pPr>
            <a:r>
              <a:rPr b="1"/>
              <a:t>Runway Evaluation Mode Interface (2)</a:t>
            </a:r>
          </a:p>
        </p:txBody>
      </p:sp>
      <p:sp>
        <p:nvSpPr>
          <p:cNvPr id="43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434" name="Line"/>
          <p:cNvSpPr/>
          <p:nvPr/>
        </p:nvSpPr>
        <p:spPr>
          <a:xfrm>
            <a:off x="3023162" y="1735746"/>
            <a:ext cx="915668" cy="1"/>
          </a:xfrm>
          <a:prstGeom prst="line">
            <a:avLst/>
          </a:prstGeom>
          <a:ln w="26425">
            <a:solidFill>
              <a:srgbClr val="18EC13"/>
            </a:solidFill>
            <a:tailEnd type="triangle"/>
          </a:ln>
        </p:spPr>
        <p:txBody>
          <a:bodyPr lIns="45719" rIns="45719"/>
          <a:lstStyle/>
          <a:p>
            <a:endParaRPr/>
          </a:p>
        </p:txBody>
      </p:sp>
      <p:sp>
        <p:nvSpPr>
          <p:cNvPr id="435" name="Line"/>
          <p:cNvSpPr/>
          <p:nvPr/>
        </p:nvSpPr>
        <p:spPr>
          <a:xfrm>
            <a:off x="2122299" y="6405879"/>
            <a:ext cx="5288625" cy="1"/>
          </a:xfrm>
          <a:prstGeom prst="line">
            <a:avLst/>
          </a:prstGeom>
          <a:ln w="26425">
            <a:solidFill>
              <a:srgbClr val="EC2514"/>
            </a:solidFill>
            <a:tailEnd type="triangle"/>
          </a:ln>
        </p:spPr>
        <p:txBody>
          <a:bodyPr lIns="45719" rIns="45719"/>
          <a:lstStyle/>
          <a:p>
            <a:endParaRPr/>
          </a:p>
        </p:txBody>
      </p:sp>
      <p:sp>
        <p:nvSpPr>
          <p:cNvPr id="436" name="Step 6: Run the case"/>
          <p:cNvSpPr txBox="1"/>
          <p:nvPr/>
        </p:nvSpPr>
        <p:spPr>
          <a:xfrm>
            <a:off x="170055" y="6186054"/>
            <a:ext cx="2028323" cy="3398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t>Step 6: Run the case</a:t>
            </a:r>
          </a:p>
        </p:txBody>
      </p:sp>
      <p:sp>
        <p:nvSpPr>
          <p:cNvPr id="437" name="Rectangle"/>
          <p:cNvSpPr/>
          <p:nvPr/>
        </p:nvSpPr>
        <p:spPr>
          <a:xfrm>
            <a:off x="7423797" y="6164827"/>
            <a:ext cx="791906" cy="382272"/>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38" name="Step 3: Select the aircraft using…"/>
          <p:cNvSpPr txBox="1"/>
          <p:nvPr/>
        </p:nvSpPr>
        <p:spPr>
          <a:xfrm>
            <a:off x="159353" y="1337238"/>
            <a:ext cx="2954332" cy="7970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a:pPr>
            <a:r>
              <a:t>Step 3: Select the aircraft using</a:t>
            </a:r>
          </a:p>
          <a:p>
            <a:pPr>
              <a:defRPr sz="1600"/>
            </a:pPr>
            <a:r>
              <a:t>the airport and enter the fleet</a:t>
            </a:r>
          </a:p>
          <a:p>
            <a:pPr>
              <a:defRPr sz="1600"/>
            </a:pPr>
            <a:r>
              <a:t>mix (expandable list)</a:t>
            </a:r>
          </a:p>
        </p:txBody>
      </p:sp>
      <p:sp>
        <p:nvSpPr>
          <p:cNvPr id="439" name="Line"/>
          <p:cNvSpPr/>
          <p:nvPr/>
        </p:nvSpPr>
        <p:spPr>
          <a:xfrm>
            <a:off x="1767235" y="5187571"/>
            <a:ext cx="2180203" cy="1"/>
          </a:xfrm>
          <a:prstGeom prst="line">
            <a:avLst/>
          </a:prstGeom>
          <a:ln w="26425">
            <a:solidFill>
              <a:srgbClr val="E341AF"/>
            </a:solidFill>
            <a:tailEnd type="triangle"/>
          </a:ln>
        </p:spPr>
        <p:txBody>
          <a:bodyPr lIns="45719" rIns="45719"/>
          <a:lstStyle/>
          <a:p>
            <a:endParaRPr/>
          </a:p>
        </p:txBody>
      </p:sp>
      <p:pic>
        <p:nvPicPr>
          <p:cNvPr id="440" name="pasted-movie.png" descr="pasted-movie.png"/>
          <p:cNvPicPr>
            <a:picLocks noChangeAspect="1"/>
          </p:cNvPicPr>
          <p:nvPr/>
        </p:nvPicPr>
        <p:blipFill>
          <a:blip r:embed="rId4"/>
          <a:stretch>
            <a:fillRect/>
          </a:stretch>
        </p:blipFill>
        <p:spPr>
          <a:xfrm>
            <a:off x="3941557" y="4442741"/>
            <a:ext cx="4478525" cy="1669627"/>
          </a:xfrm>
          <a:prstGeom prst="rect">
            <a:avLst/>
          </a:prstGeom>
          <a:ln w="12700">
            <a:solidFill>
              <a:srgbClr val="000000"/>
            </a:solidFill>
          </a:ln>
        </p:spPr>
      </p:pic>
      <p:sp>
        <p:nvSpPr>
          <p:cNvPr id="441" name="Rectangle"/>
          <p:cNvSpPr/>
          <p:nvPr/>
        </p:nvSpPr>
        <p:spPr>
          <a:xfrm>
            <a:off x="3939192" y="4420229"/>
            <a:ext cx="4483256" cy="1653191"/>
          </a:xfrm>
          <a:prstGeom prst="rect">
            <a:avLst/>
          </a:prstGeom>
          <a:ln w="26425">
            <a:solidFill>
              <a:srgbClr val="ED47BF">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42" name="Step 5: Enter the runway…"/>
          <p:cNvSpPr txBox="1"/>
          <p:nvPr/>
        </p:nvSpPr>
        <p:spPr>
          <a:xfrm>
            <a:off x="161046" y="4913883"/>
            <a:ext cx="2950946"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t>Step 5: Enter the runway</a:t>
            </a:r>
          </a:p>
          <a:p>
            <a:pPr>
              <a:defRPr sz="1600"/>
            </a:pPr>
            <a:r>
              <a:t>information</a:t>
            </a:r>
          </a:p>
        </p:txBody>
      </p:sp>
      <p:sp>
        <p:nvSpPr>
          <p:cNvPr id="443" name="Rectangle"/>
          <p:cNvSpPr/>
          <p:nvPr/>
        </p:nvSpPr>
        <p:spPr>
          <a:xfrm>
            <a:off x="3935307" y="929722"/>
            <a:ext cx="4432308" cy="1298859"/>
          </a:xfrm>
          <a:prstGeom prst="rect">
            <a:avLst/>
          </a:prstGeom>
          <a:ln w="26425">
            <a:solidFill>
              <a:srgbClr val="06F725">
                <a:alpha val="95983"/>
              </a:srgbClr>
            </a:solidFill>
          </a:ln>
          <a:effectLst>
            <a:outerShdw blurRad="38100" dist="25400" dir="2700000" rotWithShape="0">
              <a:srgbClr val="000000">
                <a:alpha val="60000"/>
              </a:srgbClr>
            </a:outerShdw>
          </a:effectLst>
        </p:spPr>
        <p:txBody>
          <a:bodyPr lIns="45719" rIns="45719" anchor="ctr"/>
          <a:lstStyle/>
          <a:p>
            <a:pPr>
              <a:defRPr>
                <a:solidFill>
                  <a:srgbClr val="4122FF"/>
                </a:solidFill>
              </a:defRPr>
            </a:pPr>
            <a:endParaRPr/>
          </a:p>
        </p:txBody>
      </p:sp>
      <p:sp>
        <p:nvSpPr>
          <p:cNvPr id="444" name="Rectangle"/>
          <p:cNvSpPr/>
          <p:nvPr/>
        </p:nvSpPr>
        <p:spPr>
          <a:xfrm>
            <a:off x="3955627" y="2633549"/>
            <a:ext cx="4464800" cy="1795740"/>
          </a:xfrm>
          <a:prstGeom prst="rect">
            <a:avLst/>
          </a:prstGeom>
          <a:ln w="26425">
            <a:solidFill>
              <a:srgbClr val="1F23F7">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45" name="Line"/>
          <p:cNvSpPr/>
          <p:nvPr/>
        </p:nvSpPr>
        <p:spPr>
          <a:xfrm>
            <a:off x="2341592" y="3531419"/>
            <a:ext cx="1640308" cy="1"/>
          </a:xfrm>
          <a:prstGeom prst="line">
            <a:avLst/>
          </a:prstGeom>
          <a:ln w="26425">
            <a:solidFill>
              <a:srgbClr val="2E24EC"/>
            </a:solidFill>
            <a:tailEnd type="triangle"/>
          </a:ln>
        </p:spPr>
        <p:txBody>
          <a:bodyPr lIns="45719" rIns="45719"/>
          <a:lstStyle/>
          <a:p>
            <a:endParaRPr/>
          </a:p>
        </p:txBody>
      </p:sp>
      <p:sp>
        <p:nvSpPr>
          <p:cNvPr id="446" name="Step 4: Enter the airport…"/>
          <p:cNvSpPr txBox="1"/>
          <p:nvPr/>
        </p:nvSpPr>
        <p:spPr>
          <a:xfrm>
            <a:off x="162197" y="3247210"/>
            <a:ext cx="2948644" cy="5684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t>Step 4: Enter the airport </a:t>
            </a:r>
          </a:p>
          <a:p>
            <a:pPr>
              <a:defRPr sz="1600"/>
            </a:pPr>
            <a:r>
              <a:t>environmental conditions</a:t>
            </a:r>
          </a:p>
        </p:txBody>
      </p:sp>
      <p:sp>
        <p:nvSpPr>
          <p:cNvPr id="447" name="Go to Table of Contents">
            <a:hlinkClick r:id="rId5"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pasted-movie.png" descr="pasted-movie.png"/>
          <p:cNvPicPr>
            <a:picLocks noChangeAspect="1"/>
          </p:cNvPicPr>
          <p:nvPr/>
        </p:nvPicPr>
        <p:blipFill>
          <a:blip r:embed="rId2"/>
          <a:stretch>
            <a:fillRect/>
          </a:stretch>
        </p:blipFill>
        <p:spPr>
          <a:xfrm>
            <a:off x="1005839" y="1029778"/>
            <a:ext cx="7432712" cy="5337412"/>
          </a:xfrm>
          <a:prstGeom prst="rect">
            <a:avLst/>
          </a:prstGeom>
          <a:ln w="12700">
            <a:solidFill>
              <a:srgbClr val="000000"/>
            </a:solidFill>
            <a:miter lim="400000"/>
          </a:ln>
        </p:spPr>
      </p:pic>
      <p:sp>
        <p:nvSpPr>
          <p:cNvPr id="450" name="Runway Evaluation Mode: Aircraft Fleet Mix"/>
          <p:cNvSpPr txBox="1">
            <a:spLocks noGrp="1"/>
          </p:cNvSpPr>
          <p:nvPr>
            <p:ph type="title"/>
          </p:nvPr>
        </p:nvSpPr>
        <p:spPr>
          <a:xfrm>
            <a:off x="457200" y="308458"/>
            <a:ext cx="8229600" cy="723901"/>
          </a:xfrm>
          <a:prstGeom prst="rect">
            <a:avLst/>
          </a:prstGeom>
        </p:spPr>
        <p:txBody>
          <a:bodyPr/>
          <a:lstStyle>
            <a:lvl1pPr defTabSz="850391">
              <a:defRPr sz="3255" b="1" spc="-90"/>
            </a:lvl1pPr>
          </a:lstStyle>
          <a:p>
            <a:pPr>
              <a:defRPr b="0"/>
            </a:pPr>
            <a:r>
              <a:rPr b="1"/>
              <a:t>Runway Evaluation Mode: Aircraft Fleet Mix</a:t>
            </a:r>
          </a:p>
        </p:txBody>
      </p:sp>
      <p:sp>
        <p:nvSpPr>
          <p:cNvPr id="45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452" name="Line"/>
          <p:cNvSpPr/>
          <p:nvPr/>
        </p:nvSpPr>
        <p:spPr>
          <a:xfrm flipH="1">
            <a:off x="2104075" y="1646973"/>
            <a:ext cx="1432845" cy="1"/>
          </a:xfrm>
          <a:prstGeom prst="line">
            <a:avLst/>
          </a:prstGeom>
          <a:ln w="26425">
            <a:solidFill>
              <a:srgbClr val="EC0C13"/>
            </a:solidFill>
            <a:tailEnd type="triangle"/>
          </a:ln>
        </p:spPr>
        <p:txBody>
          <a:bodyPr lIns="45719" rIns="45719"/>
          <a:lstStyle/>
          <a:p>
            <a:endParaRPr/>
          </a:p>
        </p:txBody>
      </p:sp>
      <p:sp>
        <p:nvSpPr>
          <p:cNvPr id="453" name="Rectangle"/>
          <p:cNvSpPr/>
          <p:nvPr/>
        </p:nvSpPr>
        <p:spPr>
          <a:xfrm>
            <a:off x="1043931" y="2099027"/>
            <a:ext cx="7356529" cy="4231834"/>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54" name="Select the aircraft fleet mix…"/>
          <p:cNvSpPr txBox="1"/>
          <p:nvPr/>
        </p:nvSpPr>
        <p:spPr>
          <a:xfrm>
            <a:off x="3459838" y="1204813"/>
            <a:ext cx="2524714" cy="7970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a:pPr>
            <a:r>
              <a:t>Select the aircraft fleet mix</a:t>
            </a:r>
          </a:p>
          <a:p>
            <a:pPr>
              <a:defRPr sz="1600"/>
            </a:pPr>
            <a:r>
              <a:t>and expand each one of </a:t>
            </a:r>
          </a:p>
          <a:p>
            <a:pPr>
              <a:defRPr sz="1600"/>
            </a:pPr>
            <a:r>
              <a:t>three engine groups</a:t>
            </a:r>
          </a:p>
        </p:txBody>
      </p:sp>
      <p:sp>
        <p:nvSpPr>
          <p:cNvPr id="455" name="Line"/>
          <p:cNvSpPr/>
          <p:nvPr/>
        </p:nvSpPr>
        <p:spPr>
          <a:xfrm flipH="1" flipV="1">
            <a:off x="2034884" y="2324393"/>
            <a:ext cx="2028341" cy="1"/>
          </a:xfrm>
          <a:prstGeom prst="line">
            <a:avLst/>
          </a:prstGeom>
          <a:ln w="26425">
            <a:solidFill>
              <a:srgbClr val="EC0C13"/>
            </a:solidFill>
            <a:tailEnd type="triangle"/>
          </a:ln>
        </p:spPr>
        <p:txBody>
          <a:bodyPr lIns="45719" rIns="45719"/>
          <a:lstStyle/>
          <a:p>
            <a:endParaRPr/>
          </a:p>
        </p:txBody>
      </p:sp>
      <p:sp>
        <p:nvSpPr>
          <p:cNvPr id="456" name="Jet aircraft group…"/>
          <p:cNvSpPr txBox="1"/>
          <p:nvPr/>
        </p:nvSpPr>
        <p:spPr>
          <a:xfrm>
            <a:off x="4061287" y="2187498"/>
            <a:ext cx="1655260"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a:pPr>
            <a:r>
              <a:t>Jet aircraft group</a:t>
            </a:r>
          </a:p>
          <a:p>
            <a:pPr>
              <a:defRPr sz="1600"/>
            </a:pPr>
            <a:r>
              <a:t>expanded</a:t>
            </a:r>
          </a:p>
        </p:txBody>
      </p:sp>
      <p:sp>
        <p:nvSpPr>
          <p:cNvPr id="457"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pasted-movie.png" descr="pasted-movie.png"/>
          <p:cNvPicPr>
            <a:picLocks noChangeAspect="1"/>
          </p:cNvPicPr>
          <p:nvPr/>
        </p:nvPicPr>
        <p:blipFill>
          <a:blip r:embed="rId2"/>
          <a:stretch>
            <a:fillRect/>
          </a:stretch>
        </p:blipFill>
        <p:spPr>
          <a:xfrm>
            <a:off x="0" y="2296188"/>
            <a:ext cx="9144001" cy="4235825"/>
          </a:xfrm>
          <a:prstGeom prst="rect">
            <a:avLst/>
          </a:prstGeom>
          <a:ln w="12700">
            <a:solidFill>
              <a:srgbClr val="000000"/>
            </a:solidFill>
            <a:miter lim="400000"/>
          </a:ln>
        </p:spPr>
      </p:pic>
      <p:sp>
        <p:nvSpPr>
          <p:cNvPr id="460" name="Runway Evaluation Output Interface"/>
          <p:cNvSpPr txBox="1">
            <a:spLocks noGrp="1"/>
          </p:cNvSpPr>
          <p:nvPr>
            <p:ph type="title"/>
          </p:nvPr>
        </p:nvSpPr>
        <p:spPr>
          <a:xfrm>
            <a:off x="457200" y="293198"/>
            <a:ext cx="8229600" cy="723901"/>
          </a:xfrm>
          <a:prstGeom prst="rect">
            <a:avLst/>
          </a:prstGeom>
        </p:spPr>
        <p:txBody>
          <a:bodyPr/>
          <a:lstStyle>
            <a:lvl1pPr>
              <a:defRPr b="1"/>
            </a:lvl1pPr>
          </a:lstStyle>
          <a:p>
            <a:pPr>
              <a:defRPr b="0"/>
            </a:pPr>
            <a:r>
              <a:rPr b="1"/>
              <a:t>Runway Evaluation Output Interface</a:t>
            </a:r>
          </a:p>
        </p:txBody>
      </p:sp>
      <p:sp>
        <p:nvSpPr>
          <p:cNvPr id="46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462" name="Rectangle"/>
          <p:cNvSpPr/>
          <p:nvPr/>
        </p:nvSpPr>
        <p:spPr>
          <a:xfrm>
            <a:off x="6064250" y="3744966"/>
            <a:ext cx="2933057" cy="2493733"/>
          </a:xfrm>
          <a:prstGeom prst="rect">
            <a:avLst/>
          </a:prstGeom>
          <a:ln w="26425">
            <a:solidFill>
              <a:srgbClr val="2817F7">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63" name="Line"/>
          <p:cNvSpPr/>
          <p:nvPr/>
        </p:nvSpPr>
        <p:spPr>
          <a:xfrm>
            <a:off x="3836715" y="4477179"/>
            <a:ext cx="781185" cy="1"/>
          </a:xfrm>
          <a:prstGeom prst="line">
            <a:avLst/>
          </a:prstGeom>
          <a:ln w="26425">
            <a:solidFill>
              <a:srgbClr val="EC0C13"/>
            </a:solidFill>
            <a:tailEnd type="triangle"/>
          </a:ln>
        </p:spPr>
        <p:txBody>
          <a:bodyPr lIns="45719" rIns="45719"/>
          <a:lstStyle/>
          <a:p>
            <a:endParaRPr/>
          </a:p>
        </p:txBody>
      </p:sp>
      <p:sp>
        <p:nvSpPr>
          <p:cNvPr id="464" name="Rectangle"/>
          <p:cNvSpPr/>
          <p:nvPr/>
        </p:nvSpPr>
        <p:spPr>
          <a:xfrm>
            <a:off x="4454652" y="3747500"/>
            <a:ext cx="1604758" cy="2785590"/>
          </a:xfrm>
          <a:prstGeom prst="rect">
            <a:avLst/>
          </a:prstGeom>
          <a:ln w="26425">
            <a:solidFill>
              <a:srgbClr val="F722F5">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65" name="Line"/>
          <p:cNvSpPr/>
          <p:nvPr/>
        </p:nvSpPr>
        <p:spPr>
          <a:xfrm>
            <a:off x="5506202" y="1425855"/>
            <a:ext cx="1" cy="1179143"/>
          </a:xfrm>
          <a:prstGeom prst="line">
            <a:avLst/>
          </a:prstGeom>
          <a:ln w="26425">
            <a:solidFill>
              <a:srgbClr val="EC0C13"/>
            </a:solidFill>
            <a:tailEnd type="triangle"/>
          </a:ln>
        </p:spPr>
        <p:txBody>
          <a:bodyPr lIns="45719" rIns="45719"/>
          <a:lstStyle/>
          <a:p>
            <a:endParaRPr/>
          </a:p>
        </p:txBody>
      </p:sp>
      <p:sp>
        <p:nvSpPr>
          <p:cNvPr id="466" name="Runway Evaluation Conditions"/>
          <p:cNvSpPr txBox="1"/>
          <p:nvPr/>
        </p:nvSpPr>
        <p:spPr>
          <a:xfrm>
            <a:off x="5106497" y="1258287"/>
            <a:ext cx="3025929" cy="3398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Runway Evaluation Conditions</a:t>
            </a:r>
          </a:p>
        </p:txBody>
      </p:sp>
      <p:grpSp>
        <p:nvGrpSpPr>
          <p:cNvPr id="470" name="Group"/>
          <p:cNvGrpSpPr/>
          <p:nvPr/>
        </p:nvGrpSpPr>
        <p:grpSpPr>
          <a:xfrm>
            <a:off x="78299" y="990857"/>
            <a:ext cx="4897920" cy="1270001"/>
            <a:chOff x="0" y="0"/>
            <a:chExt cx="4897918" cy="1270000"/>
          </a:xfrm>
        </p:grpSpPr>
        <p:sp>
          <p:nvSpPr>
            <p:cNvPr id="467" name="Rectangle"/>
            <p:cNvSpPr/>
            <p:nvPr/>
          </p:nvSpPr>
          <p:spPr>
            <a:xfrm>
              <a:off x="0" y="0"/>
              <a:ext cx="4897919" cy="1270000"/>
            </a:xfrm>
            <a:prstGeom prst="rect">
              <a:avLst/>
            </a:prstGeom>
            <a:solidFill>
              <a:srgbClr val="FDFFAB"/>
            </a:solidFill>
            <a:ln w="26425" cap="flat">
              <a:solidFill>
                <a:schemeClr val="accent1"/>
              </a:solidFill>
              <a:prstDash val="solid"/>
              <a:round/>
            </a:ln>
            <a:effectLst>
              <a:outerShdw blurRad="38100" dist="25400" dir="2700000" rotWithShape="0">
                <a:srgbClr val="000000">
                  <a:alpha val="60000"/>
                </a:srgbClr>
              </a:outerShdw>
            </a:effectLst>
          </p:spPr>
          <p:txBody>
            <a:bodyPr wrap="square" lIns="45719" tIns="45719" rIns="45719" bIns="45719" numCol="1" anchor="ctr">
              <a:noAutofit/>
            </a:bodyPr>
            <a:lstStyle/>
            <a:p>
              <a:endParaRPr/>
            </a:p>
          </p:txBody>
        </p:sp>
        <p:sp>
          <p:nvSpPr>
            <p:cNvPr id="468" name="Pressure altitude = 3,000 feet…"/>
            <p:cNvSpPr txBox="1"/>
            <p:nvPr/>
          </p:nvSpPr>
          <p:spPr>
            <a:xfrm>
              <a:off x="1588712" y="21103"/>
              <a:ext cx="3012739" cy="12277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600"/>
              </a:pPr>
              <a:r>
                <a:t>Pressure altitude = 3,000 feet</a:t>
              </a:r>
            </a:p>
            <a:p>
              <a:pPr>
                <a:defRPr sz="1600"/>
              </a:pPr>
              <a:r>
                <a:t>Runway length = 5,500 feet</a:t>
              </a:r>
            </a:p>
            <a:p>
              <a:pPr>
                <a:defRPr sz="1600"/>
              </a:pPr>
              <a:r>
                <a:t>Design temperature = 85 deg. F.</a:t>
              </a:r>
            </a:p>
            <a:p>
              <a:pPr>
                <a:defRPr sz="1600"/>
              </a:pPr>
              <a:r>
                <a:t>Runway gradient = 0.0%</a:t>
              </a:r>
            </a:p>
            <a:p>
              <a:pPr>
                <a:defRPr sz="1600"/>
              </a:pPr>
              <a:r>
                <a:t>Surface = paved</a:t>
              </a:r>
            </a:p>
          </p:txBody>
        </p:sp>
        <p:sp>
          <p:nvSpPr>
            <p:cNvPr id="469" name="Evaluation…"/>
            <p:cNvSpPr txBox="1"/>
            <p:nvPr/>
          </p:nvSpPr>
          <p:spPr>
            <a:xfrm>
              <a:off x="77684" y="78127"/>
              <a:ext cx="1184299" cy="6173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Evaluation</a:t>
              </a:r>
            </a:p>
            <a:p>
              <a:r>
                <a:t>Conditions</a:t>
              </a:r>
            </a:p>
          </p:txBody>
        </p:sp>
      </p:grpSp>
      <p:sp>
        <p:nvSpPr>
          <p:cNvPr id="471" name="Takeoff Weights and Useful Load Constraints"/>
          <p:cNvSpPr txBox="1"/>
          <p:nvPr/>
        </p:nvSpPr>
        <p:spPr>
          <a:xfrm>
            <a:off x="1630737" y="4095832"/>
            <a:ext cx="2321364"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Takeoff Weights and Useful Load Constraints</a:t>
            </a:r>
          </a:p>
        </p:txBody>
      </p:sp>
      <p:sp>
        <p:nvSpPr>
          <p:cNvPr id="472" name="Line"/>
          <p:cNvSpPr/>
          <p:nvPr/>
        </p:nvSpPr>
        <p:spPr>
          <a:xfrm>
            <a:off x="8659608" y="1906233"/>
            <a:ext cx="1" cy="1584065"/>
          </a:xfrm>
          <a:prstGeom prst="line">
            <a:avLst/>
          </a:prstGeom>
          <a:ln w="26425">
            <a:solidFill>
              <a:srgbClr val="EC0C13"/>
            </a:solidFill>
            <a:tailEnd type="triangle"/>
          </a:ln>
        </p:spPr>
        <p:txBody>
          <a:bodyPr lIns="45719" rIns="45719"/>
          <a:lstStyle/>
          <a:p>
            <a:endParaRPr/>
          </a:p>
        </p:txBody>
      </p:sp>
      <p:sp>
        <p:nvSpPr>
          <p:cNvPr id="473" name="Landing Suitability Table…"/>
          <p:cNvSpPr txBox="1"/>
          <p:nvPr/>
        </p:nvSpPr>
        <p:spPr>
          <a:xfrm>
            <a:off x="6538590" y="1743270"/>
            <a:ext cx="2321363" cy="7970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t>Landing Suitability Table</a:t>
            </a:r>
          </a:p>
          <a:p>
            <a:pPr>
              <a:defRPr sz="1600"/>
            </a:pPr>
            <a:r>
              <a:t>Includes 14 CFR Part 135 Landing Checks</a:t>
            </a:r>
          </a:p>
        </p:txBody>
      </p:sp>
      <p:sp>
        <p:nvSpPr>
          <p:cNvPr id="474"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pasted-movie.png" descr="pasted-movie.png"/>
          <p:cNvPicPr>
            <a:picLocks noChangeAspect="1"/>
          </p:cNvPicPr>
          <p:nvPr/>
        </p:nvPicPr>
        <p:blipFill>
          <a:blip r:embed="rId2"/>
          <a:stretch>
            <a:fillRect/>
          </a:stretch>
        </p:blipFill>
        <p:spPr>
          <a:xfrm>
            <a:off x="142539" y="2472172"/>
            <a:ext cx="4314477" cy="3822175"/>
          </a:xfrm>
          <a:prstGeom prst="rect">
            <a:avLst/>
          </a:prstGeom>
          <a:ln w="12700">
            <a:solidFill>
              <a:srgbClr val="000000"/>
            </a:solidFill>
            <a:miter lim="400000"/>
          </a:ln>
        </p:spPr>
      </p:pic>
      <p:sp>
        <p:nvSpPr>
          <p:cNvPr id="47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478" name="Rectangle"/>
          <p:cNvSpPr/>
          <p:nvPr/>
        </p:nvSpPr>
        <p:spPr>
          <a:xfrm>
            <a:off x="153201" y="5905744"/>
            <a:ext cx="4293153" cy="381740"/>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79" name="Line"/>
          <p:cNvSpPr/>
          <p:nvPr/>
        </p:nvSpPr>
        <p:spPr>
          <a:xfrm flipH="1">
            <a:off x="4442267" y="4515057"/>
            <a:ext cx="1120530" cy="1"/>
          </a:xfrm>
          <a:prstGeom prst="line">
            <a:avLst/>
          </a:prstGeom>
          <a:ln w="26425">
            <a:solidFill>
              <a:srgbClr val="EC0C13"/>
            </a:solidFill>
            <a:tailEnd type="triangle"/>
          </a:ln>
        </p:spPr>
        <p:txBody>
          <a:bodyPr lIns="45719" rIns="45719"/>
          <a:lstStyle/>
          <a:p>
            <a:endParaRPr/>
          </a:p>
        </p:txBody>
      </p:sp>
      <p:sp>
        <p:nvSpPr>
          <p:cNvPr id="480" name="Rectangle"/>
          <p:cNvSpPr/>
          <p:nvPr/>
        </p:nvSpPr>
        <p:spPr>
          <a:xfrm>
            <a:off x="176534" y="4309534"/>
            <a:ext cx="4246487" cy="339336"/>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81" name="Rectangle"/>
          <p:cNvSpPr/>
          <p:nvPr/>
        </p:nvSpPr>
        <p:spPr>
          <a:xfrm>
            <a:off x="167216" y="2632646"/>
            <a:ext cx="4300751" cy="472614"/>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482" name="Line"/>
          <p:cNvSpPr/>
          <p:nvPr/>
        </p:nvSpPr>
        <p:spPr>
          <a:xfrm flipH="1">
            <a:off x="4476542" y="2933500"/>
            <a:ext cx="825954" cy="1"/>
          </a:xfrm>
          <a:prstGeom prst="line">
            <a:avLst/>
          </a:prstGeom>
          <a:ln w="26425">
            <a:solidFill>
              <a:srgbClr val="EC0C13"/>
            </a:solidFill>
            <a:tailEnd type="triangle"/>
          </a:ln>
        </p:spPr>
        <p:txBody>
          <a:bodyPr lIns="45719" rIns="45719"/>
          <a:lstStyle/>
          <a:p>
            <a:endParaRPr/>
          </a:p>
        </p:txBody>
      </p:sp>
      <p:sp>
        <p:nvSpPr>
          <p:cNvPr id="483" name="Runway Evaluation Conditions"/>
          <p:cNvSpPr txBox="1"/>
          <p:nvPr/>
        </p:nvSpPr>
        <p:spPr>
          <a:xfrm>
            <a:off x="5007980" y="2763591"/>
            <a:ext cx="2949207" cy="3398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Runway Evaluation Conditions</a:t>
            </a:r>
          </a:p>
        </p:txBody>
      </p:sp>
      <p:sp>
        <p:nvSpPr>
          <p:cNvPr id="484" name="Provides the operational weight restrictions for each aircraft"/>
          <p:cNvSpPr txBox="1"/>
          <p:nvPr/>
        </p:nvSpPr>
        <p:spPr>
          <a:xfrm>
            <a:off x="5074826" y="1008567"/>
            <a:ext cx="3754519" cy="617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500"/>
              </a:spcBef>
            </a:lvl1pPr>
          </a:lstStyle>
          <a:p>
            <a:r>
              <a:t>Provides the operational weight restrictions for each aircraft </a:t>
            </a:r>
          </a:p>
        </p:txBody>
      </p:sp>
      <p:sp>
        <p:nvSpPr>
          <p:cNvPr id="485" name="The Beechcraft Baron 58 can operate from the 5500-foot runway at 100% useful load"/>
          <p:cNvSpPr txBox="1"/>
          <p:nvPr/>
        </p:nvSpPr>
        <p:spPr>
          <a:xfrm>
            <a:off x="4932283" y="4080693"/>
            <a:ext cx="3744993" cy="7970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The Beechcraft Baron 58 can operate from the 5500-foot runway at 100% useful load</a:t>
            </a:r>
          </a:p>
        </p:txBody>
      </p:sp>
      <p:sp>
        <p:nvSpPr>
          <p:cNvPr id="486" name="Line"/>
          <p:cNvSpPr/>
          <p:nvPr/>
        </p:nvSpPr>
        <p:spPr>
          <a:xfrm flipH="1">
            <a:off x="4442267" y="6096614"/>
            <a:ext cx="1120530" cy="1"/>
          </a:xfrm>
          <a:prstGeom prst="line">
            <a:avLst/>
          </a:prstGeom>
          <a:ln w="26425">
            <a:solidFill>
              <a:srgbClr val="EC0C13"/>
            </a:solidFill>
            <a:tailEnd type="triangle"/>
          </a:ln>
        </p:spPr>
        <p:txBody>
          <a:bodyPr lIns="45719" rIns="45719"/>
          <a:lstStyle/>
          <a:p>
            <a:endParaRPr/>
          </a:p>
        </p:txBody>
      </p:sp>
      <p:sp>
        <p:nvSpPr>
          <p:cNvPr id="487" name="The Beechcraft King Air 350ER can operate from the 5500-foot runway at 74% useful load in dry runway conditions."/>
          <p:cNvSpPr txBox="1"/>
          <p:nvPr/>
        </p:nvSpPr>
        <p:spPr>
          <a:xfrm>
            <a:off x="4932283" y="5486338"/>
            <a:ext cx="3744993" cy="10256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The Beechcraft King Air 350ER can operate from the 5500-foot runway at 74% useful load in dry runway conditions.</a:t>
            </a:r>
          </a:p>
        </p:txBody>
      </p:sp>
      <p:grpSp>
        <p:nvGrpSpPr>
          <p:cNvPr id="491" name="Group"/>
          <p:cNvGrpSpPr/>
          <p:nvPr/>
        </p:nvGrpSpPr>
        <p:grpSpPr>
          <a:xfrm>
            <a:off x="78299" y="990857"/>
            <a:ext cx="4897920" cy="1270001"/>
            <a:chOff x="0" y="0"/>
            <a:chExt cx="4897918" cy="1270000"/>
          </a:xfrm>
        </p:grpSpPr>
        <p:sp>
          <p:nvSpPr>
            <p:cNvPr id="488" name="Rectangle"/>
            <p:cNvSpPr/>
            <p:nvPr/>
          </p:nvSpPr>
          <p:spPr>
            <a:xfrm>
              <a:off x="0" y="0"/>
              <a:ext cx="4897919" cy="1270000"/>
            </a:xfrm>
            <a:prstGeom prst="rect">
              <a:avLst/>
            </a:prstGeom>
            <a:solidFill>
              <a:srgbClr val="FDFFAB"/>
            </a:solidFill>
            <a:ln w="26425" cap="flat">
              <a:solidFill>
                <a:schemeClr val="accent1"/>
              </a:solidFill>
              <a:prstDash val="solid"/>
              <a:round/>
            </a:ln>
            <a:effectLst>
              <a:outerShdw blurRad="38100" dist="25400" dir="2700000" rotWithShape="0">
                <a:srgbClr val="000000">
                  <a:alpha val="60000"/>
                </a:srgbClr>
              </a:outerShdw>
            </a:effectLst>
          </p:spPr>
          <p:txBody>
            <a:bodyPr wrap="square" lIns="45719" tIns="45719" rIns="45719" bIns="45719" numCol="1" anchor="ctr">
              <a:noAutofit/>
            </a:bodyPr>
            <a:lstStyle/>
            <a:p>
              <a:endParaRPr/>
            </a:p>
          </p:txBody>
        </p:sp>
        <p:sp>
          <p:nvSpPr>
            <p:cNvPr id="489" name="Pressure altitude = 3,000 feet…"/>
            <p:cNvSpPr txBox="1"/>
            <p:nvPr/>
          </p:nvSpPr>
          <p:spPr>
            <a:xfrm>
              <a:off x="1588712" y="21103"/>
              <a:ext cx="3012739" cy="12277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600"/>
              </a:pPr>
              <a:r>
                <a:t>Pressure altitude = 3,000 feet</a:t>
              </a:r>
            </a:p>
            <a:p>
              <a:pPr>
                <a:defRPr sz="1600"/>
              </a:pPr>
              <a:r>
                <a:t>Runway length = 5,500 feet</a:t>
              </a:r>
            </a:p>
            <a:p>
              <a:pPr>
                <a:defRPr sz="1600"/>
              </a:pPr>
              <a:r>
                <a:t>Design temperature = 85 deg. F.</a:t>
              </a:r>
            </a:p>
            <a:p>
              <a:pPr>
                <a:defRPr sz="1600"/>
              </a:pPr>
              <a:r>
                <a:t>Runway gradient = 0.0%</a:t>
              </a:r>
            </a:p>
            <a:p>
              <a:pPr>
                <a:defRPr sz="1600"/>
              </a:pPr>
              <a:r>
                <a:t>Surface = paved</a:t>
              </a:r>
            </a:p>
          </p:txBody>
        </p:sp>
        <p:sp>
          <p:nvSpPr>
            <p:cNvPr id="490" name="Evaluation…"/>
            <p:cNvSpPr txBox="1"/>
            <p:nvPr/>
          </p:nvSpPr>
          <p:spPr>
            <a:xfrm>
              <a:off x="77684" y="78127"/>
              <a:ext cx="1184299" cy="6173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Evaluation</a:t>
              </a:r>
            </a:p>
            <a:p>
              <a:r>
                <a:t>Conditions</a:t>
              </a:r>
            </a:p>
          </p:txBody>
        </p:sp>
      </p:grpSp>
      <p:sp>
        <p:nvSpPr>
          <p:cNvPr id="492" name="Aircraft useful load and mission range are reported as output"/>
          <p:cNvSpPr txBox="1"/>
          <p:nvPr/>
        </p:nvSpPr>
        <p:spPr>
          <a:xfrm>
            <a:off x="5084986" y="1748714"/>
            <a:ext cx="3966212" cy="642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500"/>
              </a:spcBef>
              <a:defRPr sz="1900"/>
            </a:lvl1pPr>
          </a:lstStyle>
          <a:p>
            <a:r>
              <a:t>Aircraft useful load and mission range are reported as output</a:t>
            </a:r>
          </a:p>
        </p:txBody>
      </p:sp>
      <p:sp>
        <p:nvSpPr>
          <p:cNvPr id="493" name="Runway Evaluation Output Interface"/>
          <p:cNvSpPr txBox="1">
            <a:spLocks noGrp="1"/>
          </p:cNvSpPr>
          <p:nvPr>
            <p:ph type="title"/>
          </p:nvPr>
        </p:nvSpPr>
        <p:spPr>
          <a:xfrm>
            <a:off x="457200" y="293198"/>
            <a:ext cx="8229600" cy="723901"/>
          </a:xfrm>
          <a:prstGeom prst="rect">
            <a:avLst/>
          </a:prstGeom>
        </p:spPr>
        <p:txBody>
          <a:bodyPr/>
          <a:lstStyle>
            <a:lvl1pPr>
              <a:defRPr b="1"/>
            </a:lvl1pPr>
          </a:lstStyle>
          <a:p>
            <a:pPr>
              <a:defRPr b="0"/>
            </a:pPr>
            <a:r>
              <a:rPr b="1"/>
              <a:t>Runway Evaluation Output Interface</a:t>
            </a:r>
          </a:p>
        </p:txBody>
      </p:sp>
      <p:sp>
        <p:nvSpPr>
          <p:cNvPr id="494"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pasted-movie.png" descr="pasted-movie.png"/>
          <p:cNvPicPr>
            <a:picLocks noChangeAspect="1"/>
          </p:cNvPicPr>
          <p:nvPr/>
        </p:nvPicPr>
        <p:blipFill>
          <a:blip r:embed="rId2"/>
          <a:stretch>
            <a:fillRect/>
          </a:stretch>
        </p:blipFill>
        <p:spPr>
          <a:xfrm>
            <a:off x="124699" y="2334007"/>
            <a:ext cx="4805120" cy="1901866"/>
          </a:xfrm>
          <a:prstGeom prst="rect">
            <a:avLst/>
          </a:prstGeom>
          <a:ln>
            <a:solidFill>
              <a:schemeClr val="accent1"/>
            </a:solidFill>
          </a:ln>
        </p:spPr>
      </p:pic>
      <p:pic>
        <p:nvPicPr>
          <p:cNvPr id="497" name="pasted-movie.png" descr="pasted-movie.png"/>
          <p:cNvPicPr>
            <a:picLocks noChangeAspect="1"/>
          </p:cNvPicPr>
          <p:nvPr/>
        </p:nvPicPr>
        <p:blipFill>
          <a:blip r:embed="rId3"/>
          <a:stretch>
            <a:fillRect/>
          </a:stretch>
        </p:blipFill>
        <p:spPr>
          <a:xfrm>
            <a:off x="124699" y="4252792"/>
            <a:ext cx="4805120" cy="1901866"/>
          </a:xfrm>
          <a:prstGeom prst="rect">
            <a:avLst/>
          </a:prstGeom>
          <a:ln>
            <a:solidFill>
              <a:srgbClr val="000000"/>
            </a:solidFill>
          </a:ln>
        </p:spPr>
      </p:pic>
      <p:sp>
        <p:nvSpPr>
          <p:cNvPr id="4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499" name="Rectangle"/>
          <p:cNvSpPr/>
          <p:nvPr/>
        </p:nvSpPr>
        <p:spPr>
          <a:xfrm>
            <a:off x="122721" y="5743185"/>
            <a:ext cx="4788221" cy="381739"/>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500" name="Line"/>
          <p:cNvSpPr/>
          <p:nvPr/>
        </p:nvSpPr>
        <p:spPr>
          <a:xfrm flipH="1">
            <a:off x="4904547" y="4691026"/>
            <a:ext cx="1120529" cy="1"/>
          </a:xfrm>
          <a:prstGeom prst="line">
            <a:avLst/>
          </a:prstGeom>
          <a:ln w="26425">
            <a:solidFill>
              <a:srgbClr val="EC0C13"/>
            </a:solidFill>
            <a:tailEnd type="triangle"/>
          </a:ln>
        </p:spPr>
        <p:txBody>
          <a:bodyPr lIns="45719" rIns="45719"/>
          <a:lstStyle/>
          <a:p>
            <a:endParaRPr/>
          </a:p>
        </p:txBody>
      </p:sp>
      <p:sp>
        <p:nvSpPr>
          <p:cNvPr id="501" name="Rectangle"/>
          <p:cNvSpPr/>
          <p:nvPr/>
        </p:nvSpPr>
        <p:spPr>
          <a:xfrm>
            <a:off x="176534" y="4512734"/>
            <a:ext cx="4701450" cy="443814"/>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502" name="Rectangle"/>
          <p:cNvSpPr/>
          <p:nvPr/>
        </p:nvSpPr>
        <p:spPr>
          <a:xfrm>
            <a:off x="221480" y="2540061"/>
            <a:ext cx="4701450" cy="565199"/>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503" name="Line"/>
          <p:cNvSpPr/>
          <p:nvPr/>
        </p:nvSpPr>
        <p:spPr>
          <a:xfrm flipH="1">
            <a:off x="4923582" y="2927787"/>
            <a:ext cx="832068" cy="1"/>
          </a:xfrm>
          <a:prstGeom prst="line">
            <a:avLst/>
          </a:prstGeom>
          <a:ln w="26425">
            <a:solidFill>
              <a:srgbClr val="EC0C13"/>
            </a:solidFill>
            <a:tailEnd type="triangle"/>
          </a:ln>
        </p:spPr>
        <p:txBody>
          <a:bodyPr lIns="45719" rIns="45719"/>
          <a:lstStyle/>
          <a:p>
            <a:endParaRPr/>
          </a:p>
        </p:txBody>
      </p:sp>
      <p:sp>
        <p:nvSpPr>
          <p:cNvPr id="504" name="Runway Evaluation Conditions"/>
          <p:cNvSpPr txBox="1"/>
          <p:nvPr/>
        </p:nvSpPr>
        <p:spPr>
          <a:xfrm>
            <a:off x="5315794" y="2772424"/>
            <a:ext cx="3179475" cy="3398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Runway Evaluation Conditions</a:t>
            </a:r>
          </a:p>
        </p:txBody>
      </p:sp>
      <p:sp>
        <p:nvSpPr>
          <p:cNvPr id="505" name="Aircraft useful load and mission range are reported as output"/>
          <p:cNvSpPr txBox="1"/>
          <p:nvPr/>
        </p:nvSpPr>
        <p:spPr>
          <a:xfrm>
            <a:off x="5125626" y="1119895"/>
            <a:ext cx="3559811" cy="921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500"/>
              </a:spcBef>
              <a:defRPr sz="1900"/>
            </a:lvl1pPr>
          </a:lstStyle>
          <a:p>
            <a:r>
              <a:t>Aircraft useful load and mission range are reported as output</a:t>
            </a:r>
          </a:p>
        </p:txBody>
      </p:sp>
      <p:sp>
        <p:nvSpPr>
          <p:cNvPr id="506" name="The Bombardier Challenger 350 can operate from the runway at 70% useful load (dry runway conditions)"/>
          <p:cNvSpPr txBox="1"/>
          <p:nvPr/>
        </p:nvSpPr>
        <p:spPr>
          <a:xfrm>
            <a:off x="5307722" y="4070951"/>
            <a:ext cx="3602020" cy="7970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The Bombardier Challenger 350 can operate from the runway at 70% useful load (dry runway conditions)</a:t>
            </a:r>
          </a:p>
        </p:txBody>
      </p:sp>
      <p:sp>
        <p:nvSpPr>
          <p:cNvPr id="507" name="Line"/>
          <p:cNvSpPr/>
          <p:nvPr/>
        </p:nvSpPr>
        <p:spPr>
          <a:xfrm flipH="1">
            <a:off x="4917247" y="5934054"/>
            <a:ext cx="1120529" cy="1"/>
          </a:xfrm>
          <a:prstGeom prst="line">
            <a:avLst/>
          </a:prstGeom>
          <a:ln w="26425">
            <a:solidFill>
              <a:srgbClr val="EC0C13"/>
            </a:solidFill>
            <a:tailEnd type="triangle"/>
          </a:ln>
        </p:spPr>
        <p:txBody>
          <a:bodyPr lIns="45719" rIns="45719"/>
          <a:lstStyle/>
          <a:p>
            <a:endParaRPr/>
          </a:p>
        </p:txBody>
      </p:sp>
      <p:sp>
        <p:nvSpPr>
          <p:cNvPr id="508" name="The Bombardier Learjet 45 can operate at 78% useful load in wet runway conditions. The Learjet 45 can fly 861 nm with five passengers plus two pilots from the 5500-foot runway (wet pavement conditions)."/>
          <p:cNvSpPr txBox="1"/>
          <p:nvPr/>
        </p:nvSpPr>
        <p:spPr>
          <a:xfrm>
            <a:off x="5305416" y="4995553"/>
            <a:ext cx="3606632" cy="14828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The Bombardier Learjet 45 can operate at 78% useful load in wet runway conditions. The Learjet 45 can fly 861 nm with five passengers plus two pilots from the 5500-foot runway (wet pavement conditions).</a:t>
            </a:r>
          </a:p>
        </p:txBody>
      </p:sp>
      <p:grpSp>
        <p:nvGrpSpPr>
          <p:cNvPr id="512" name="Group"/>
          <p:cNvGrpSpPr/>
          <p:nvPr/>
        </p:nvGrpSpPr>
        <p:grpSpPr>
          <a:xfrm>
            <a:off x="78299" y="990857"/>
            <a:ext cx="4897920" cy="1270001"/>
            <a:chOff x="0" y="0"/>
            <a:chExt cx="4897918" cy="1270000"/>
          </a:xfrm>
        </p:grpSpPr>
        <p:sp>
          <p:nvSpPr>
            <p:cNvPr id="509" name="Rectangle"/>
            <p:cNvSpPr/>
            <p:nvPr/>
          </p:nvSpPr>
          <p:spPr>
            <a:xfrm>
              <a:off x="0" y="0"/>
              <a:ext cx="4897919" cy="1270000"/>
            </a:xfrm>
            <a:prstGeom prst="rect">
              <a:avLst/>
            </a:prstGeom>
            <a:solidFill>
              <a:srgbClr val="FDFFAB"/>
            </a:solidFill>
            <a:ln w="26425" cap="flat">
              <a:solidFill>
                <a:schemeClr val="accent1"/>
              </a:solidFill>
              <a:prstDash val="solid"/>
              <a:round/>
            </a:ln>
            <a:effectLst>
              <a:outerShdw blurRad="38100" dist="25400" dir="2700000" rotWithShape="0">
                <a:srgbClr val="000000">
                  <a:alpha val="60000"/>
                </a:srgbClr>
              </a:outerShdw>
            </a:effectLst>
          </p:spPr>
          <p:txBody>
            <a:bodyPr wrap="square" lIns="45719" tIns="45719" rIns="45719" bIns="45719" numCol="1" anchor="ctr">
              <a:noAutofit/>
            </a:bodyPr>
            <a:lstStyle/>
            <a:p>
              <a:endParaRPr/>
            </a:p>
          </p:txBody>
        </p:sp>
        <p:sp>
          <p:nvSpPr>
            <p:cNvPr id="510" name="Pressure altitude = 3,000 feet…"/>
            <p:cNvSpPr txBox="1"/>
            <p:nvPr/>
          </p:nvSpPr>
          <p:spPr>
            <a:xfrm>
              <a:off x="1588712" y="21103"/>
              <a:ext cx="3012739" cy="12277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600"/>
              </a:pPr>
              <a:r>
                <a:t>Pressure altitude = 3,000 feet</a:t>
              </a:r>
            </a:p>
            <a:p>
              <a:pPr>
                <a:defRPr sz="1600"/>
              </a:pPr>
              <a:r>
                <a:t>Runway length = 5,500 feet</a:t>
              </a:r>
            </a:p>
            <a:p>
              <a:pPr>
                <a:defRPr sz="1600"/>
              </a:pPr>
              <a:r>
                <a:t>Design temperature = 85 deg. F.</a:t>
              </a:r>
            </a:p>
            <a:p>
              <a:pPr>
                <a:defRPr sz="1600"/>
              </a:pPr>
              <a:r>
                <a:t>Runway gradient = 0.0%</a:t>
              </a:r>
            </a:p>
            <a:p>
              <a:pPr>
                <a:defRPr sz="1600"/>
              </a:pPr>
              <a:r>
                <a:t>Surface = paved</a:t>
              </a:r>
            </a:p>
          </p:txBody>
        </p:sp>
        <p:sp>
          <p:nvSpPr>
            <p:cNvPr id="511" name="Evaluation…"/>
            <p:cNvSpPr txBox="1"/>
            <p:nvPr/>
          </p:nvSpPr>
          <p:spPr>
            <a:xfrm>
              <a:off x="77684" y="78127"/>
              <a:ext cx="1184299" cy="6173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Evaluation</a:t>
              </a:r>
            </a:p>
            <a:p>
              <a:r>
                <a:t>Conditions</a:t>
              </a:r>
            </a:p>
          </p:txBody>
        </p:sp>
      </p:grpSp>
      <p:sp>
        <p:nvSpPr>
          <p:cNvPr id="513" name="Runway Evaluation Output Interface"/>
          <p:cNvSpPr txBox="1">
            <a:spLocks noGrp="1"/>
          </p:cNvSpPr>
          <p:nvPr>
            <p:ph type="title"/>
          </p:nvPr>
        </p:nvSpPr>
        <p:spPr>
          <a:xfrm>
            <a:off x="457200" y="293198"/>
            <a:ext cx="8229600" cy="723901"/>
          </a:xfrm>
          <a:prstGeom prst="rect">
            <a:avLst/>
          </a:prstGeom>
        </p:spPr>
        <p:txBody>
          <a:bodyPr/>
          <a:lstStyle>
            <a:lvl1pPr>
              <a:defRPr b="1"/>
            </a:lvl1pPr>
          </a:lstStyle>
          <a:p>
            <a:pPr>
              <a:defRPr b="0"/>
            </a:pPr>
            <a:r>
              <a:rPr b="1"/>
              <a:t>Runway Evaluation Output Interface</a:t>
            </a:r>
          </a:p>
        </p:txBody>
      </p:sp>
      <p:sp>
        <p:nvSpPr>
          <p:cNvPr id="514"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 name="pasted-movie.png" descr="pasted-movie.png"/>
          <p:cNvPicPr>
            <a:picLocks noChangeAspect="1"/>
          </p:cNvPicPr>
          <p:nvPr/>
        </p:nvPicPr>
        <p:blipFill>
          <a:blip r:embed="rId2"/>
          <a:stretch>
            <a:fillRect/>
          </a:stretch>
        </p:blipFill>
        <p:spPr>
          <a:xfrm>
            <a:off x="3353032" y="2999963"/>
            <a:ext cx="5634332" cy="3455391"/>
          </a:xfrm>
          <a:prstGeom prst="rect">
            <a:avLst/>
          </a:prstGeom>
          <a:ln w="12700">
            <a:solidFill>
              <a:srgbClr val="000000"/>
            </a:solidFill>
            <a:miter lim="400000"/>
          </a:ln>
        </p:spPr>
      </p:pic>
      <p:sp>
        <p:nvSpPr>
          <p:cNvPr id="51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
        <p:nvSpPr>
          <p:cNvPr id="518" name="The Bombardier CL605 can takeoff at 58% useful load from a  dry 5500-foot runway.…"/>
          <p:cNvSpPr txBox="1"/>
          <p:nvPr/>
        </p:nvSpPr>
        <p:spPr>
          <a:xfrm>
            <a:off x="6146850" y="906989"/>
            <a:ext cx="2723653" cy="19271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a:pPr>
            <a:r>
              <a:t>The Bombardier CL605 can takeoff at 58% useful load from a  dry 5500-foot runway.</a:t>
            </a:r>
          </a:p>
          <a:p>
            <a:pPr>
              <a:defRPr sz="1400"/>
            </a:pPr>
            <a:endParaRPr/>
          </a:p>
          <a:p>
            <a:pPr>
              <a:defRPr sz="1400"/>
            </a:pPr>
            <a:r>
              <a:t>The CL605 can fly four passengers and two pilots 1782 nm (with NBAA fuel reserves) from the 5,500-foot runway in dry conditions.</a:t>
            </a:r>
          </a:p>
        </p:txBody>
      </p:sp>
      <p:grpSp>
        <p:nvGrpSpPr>
          <p:cNvPr id="521" name="Group"/>
          <p:cNvGrpSpPr/>
          <p:nvPr/>
        </p:nvGrpSpPr>
        <p:grpSpPr>
          <a:xfrm>
            <a:off x="147461" y="917627"/>
            <a:ext cx="5836900" cy="1895891"/>
            <a:chOff x="0" y="0"/>
            <a:chExt cx="5836899" cy="1895890"/>
          </a:xfrm>
        </p:grpSpPr>
        <p:pic>
          <p:nvPicPr>
            <p:cNvPr id="519" name="pasted-movie.png" descr="pasted-movie.png"/>
            <p:cNvPicPr>
              <a:picLocks noChangeAspect="1"/>
            </p:cNvPicPr>
            <p:nvPr/>
          </p:nvPicPr>
          <p:blipFill>
            <a:blip r:embed="rId3"/>
            <a:stretch>
              <a:fillRect/>
            </a:stretch>
          </p:blipFill>
          <p:spPr>
            <a:xfrm>
              <a:off x="0" y="880898"/>
              <a:ext cx="5834143" cy="1014993"/>
            </a:xfrm>
            <a:prstGeom prst="rect">
              <a:avLst/>
            </a:prstGeom>
            <a:ln w="12700" cap="flat">
              <a:solidFill>
                <a:srgbClr val="000000"/>
              </a:solidFill>
              <a:prstDash val="solid"/>
              <a:miter lim="400000"/>
            </a:ln>
            <a:effectLst/>
          </p:spPr>
        </p:pic>
        <p:pic>
          <p:nvPicPr>
            <p:cNvPr id="520" name="pasted-movie.png" descr="pasted-movie.png"/>
            <p:cNvPicPr>
              <a:picLocks noChangeAspect="1"/>
            </p:cNvPicPr>
            <p:nvPr/>
          </p:nvPicPr>
          <p:blipFill>
            <a:blip r:embed="rId4"/>
            <a:stretch>
              <a:fillRect/>
            </a:stretch>
          </p:blipFill>
          <p:spPr>
            <a:xfrm>
              <a:off x="2756" y="0"/>
              <a:ext cx="5834144" cy="871521"/>
            </a:xfrm>
            <a:prstGeom prst="rect">
              <a:avLst/>
            </a:prstGeom>
            <a:ln w="12700" cap="flat">
              <a:solidFill>
                <a:srgbClr val="000000"/>
              </a:solidFill>
              <a:prstDash val="solid"/>
              <a:miter lim="400000"/>
            </a:ln>
            <a:effectLst/>
          </p:spPr>
        </p:pic>
      </p:grpSp>
      <p:sp>
        <p:nvSpPr>
          <p:cNvPr id="522" name="Rectangle"/>
          <p:cNvSpPr/>
          <p:nvPr/>
        </p:nvSpPr>
        <p:spPr>
          <a:xfrm>
            <a:off x="155702" y="2415983"/>
            <a:ext cx="5820418" cy="38432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523" name="Click on the green area to see the cumulative plot of distances flown."/>
          <p:cNvSpPr txBox="1"/>
          <p:nvPr/>
        </p:nvSpPr>
        <p:spPr>
          <a:xfrm>
            <a:off x="673091" y="3138627"/>
            <a:ext cx="1868109" cy="683965"/>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300"/>
            </a:lvl1pPr>
          </a:lstStyle>
          <a:p>
            <a:r>
              <a:t>Click on the green area to see the cumulative plot of distances flown.</a:t>
            </a:r>
          </a:p>
        </p:txBody>
      </p:sp>
      <p:sp>
        <p:nvSpPr>
          <p:cNvPr id="524" name="Line"/>
          <p:cNvSpPr/>
          <p:nvPr/>
        </p:nvSpPr>
        <p:spPr>
          <a:xfrm flipV="1">
            <a:off x="2098577" y="2609296"/>
            <a:ext cx="1" cy="514497"/>
          </a:xfrm>
          <a:prstGeom prst="line">
            <a:avLst/>
          </a:prstGeom>
          <a:ln w="26425">
            <a:solidFill>
              <a:srgbClr val="EC0C13"/>
            </a:solidFill>
            <a:tailEnd type="triangle"/>
          </a:ln>
        </p:spPr>
        <p:txBody>
          <a:bodyPr lIns="45719" rIns="45719"/>
          <a:lstStyle/>
          <a:p>
            <a:endParaRPr/>
          </a:p>
        </p:txBody>
      </p:sp>
      <p:sp>
        <p:nvSpPr>
          <p:cNvPr id="525" name="Line"/>
          <p:cNvSpPr/>
          <p:nvPr/>
        </p:nvSpPr>
        <p:spPr>
          <a:xfrm>
            <a:off x="2526354" y="3480609"/>
            <a:ext cx="849970" cy="1"/>
          </a:xfrm>
          <a:prstGeom prst="line">
            <a:avLst/>
          </a:prstGeom>
          <a:ln w="26425">
            <a:solidFill>
              <a:srgbClr val="EC0C13"/>
            </a:solidFill>
            <a:tailEnd type="triangle"/>
          </a:ln>
        </p:spPr>
        <p:txBody>
          <a:bodyPr lIns="45719" rIns="45719"/>
          <a:lstStyle/>
          <a:p>
            <a:endParaRPr/>
          </a:p>
        </p:txBody>
      </p:sp>
      <p:sp>
        <p:nvSpPr>
          <p:cNvPr id="526" name="The Bombardier CL605 can fly 4 passengers and two pilots passengers 1782 nm (with NBAA fuel reserves) from the 5,500-foot runway in dry conditions"/>
          <p:cNvSpPr txBox="1"/>
          <p:nvPr/>
        </p:nvSpPr>
        <p:spPr>
          <a:xfrm>
            <a:off x="265639" y="4441211"/>
            <a:ext cx="2246093" cy="1520725"/>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The Bombardier CL605 can fly 4 passengers and two pilots passengers 1782 nm (with NBAA fuel reserves) from the 5,500-foot runway in dry conditions</a:t>
            </a:r>
          </a:p>
        </p:txBody>
      </p:sp>
      <p:sp>
        <p:nvSpPr>
          <p:cNvPr id="527" name="Line"/>
          <p:cNvSpPr/>
          <p:nvPr/>
        </p:nvSpPr>
        <p:spPr>
          <a:xfrm>
            <a:off x="2526354" y="5055379"/>
            <a:ext cx="849970" cy="1"/>
          </a:xfrm>
          <a:prstGeom prst="line">
            <a:avLst/>
          </a:prstGeom>
          <a:ln w="26425">
            <a:solidFill>
              <a:srgbClr val="EC0C13"/>
            </a:solidFill>
            <a:tailEnd type="triangle"/>
          </a:ln>
        </p:spPr>
        <p:txBody>
          <a:bodyPr lIns="45719" rIns="45719"/>
          <a:lstStyle/>
          <a:p>
            <a:endParaRPr/>
          </a:p>
        </p:txBody>
      </p:sp>
      <p:sp>
        <p:nvSpPr>
          <p:cNvPr id="528" name="Evaluation Mode: Mission Range vs. Useful Load Diagram"/>
          <p:cNvSpPr txBox="1"/>
          <p:nvPr/>
        </p:nvSpPr>
        <p:spPr>
          <a:xfrm>
            <a:off x="217333" y="409313"/>
            <a:ext cx="8709334" cy="474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914400">
              <a:defRPr sz="2600" b="1" spc="-72">
                <a:solidFill>
                  <a:srgbClr val="000000"/>
                </a:solidFill>
              </a:defRPr>
            </a:lvl1pPr>
          </a:lstStyle>
          <a:p>
            <a:r>
              <a:t>Evaluation Mode: Mission Range vs. Useful Load Diagram</a:t>
            </a:r>
          </a:p>
        </p:txBody>
      </p:sp>
      <p:sp>
        <p:nvSpPr>
          <p:cNvPr id="529" name="Go to Table of Contents">
            <a:hlinkClick r:id="rId5"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pasted-movie.png" descr="pasted-movie.png"/>
          <p:cNvPicPr>
            <a:picLocks noChangeAspect="1"/>
          </p:cNvPicPr>
          <p:nvPr/>
        </p:nvPicPr>
        <p:blipFill>
          <a:blip r:embed="rId2"/>
          <a:stretch>
            <a:fillRect/>
          </a:stretch>
        </p:blipFill>
        <p:spPr>
          <a:xfrm>
            <a:off x="261277" y="1012691"/>
            <a:ext cx="4606320" cy="5411490"/>
          </a:xfrm>
          <a:prstGeom prst="rect">
            <a:avLst/>
          </a:prstGeom>
          <a:ln w="12700">
            <a:solidFill>
              <a:srgbClr val="000000"/>
            </a:solidFill>
            <a:miter lim="400000"/>
          </a:ln>
        </p:spPr>
      </p:pic>
      <p:sp>
        <p:nvSpPr>
          <p:cNvPr id="532" name="Evaluation Model: Mission Range vs. Useful Load Diagram"/>
          <p:cNvSpPr txBox="1">
            <a:spLocks noGrp="1"/>
          </p:cNvSpPr>
          <p:nvPr>
            <p:ph type="title"/>
          </p:nvPr>
        </p:nvSpPr>
        <p:spPr>
          <a:xfrm>
            <a:off x="457200" y="262718"/>
            <a:ext cx="8229600" cy="723901"/>
          </a:xfrm>
          <a:prstGeom prst="rect">
            <a:avLst/>
          </a:prstGeom>
        </p:spPr>
        <p:txBody>
          <a:bodyPr/>
          <a:lstStyle>
            <a:lvl1pPr defTabSz="612648">
              <a:defRPr sz="2412" b="1" spc="-67"/>
            </a:lvl1pPr>
          </a:lstStyle>
          <a:p>
            <a:r>
              <a:t>Evaluation Model: Mission Range vs. Useful Load Diagram</a:t>
            </a:r>
          </a:p>
        </p:txBody>
      </p:sp>
      <p:sp>
        <p:nvSpPr>
          <p:cNvPr id="53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534" name="Line"/>
          <p:cNvSpPr/>
          <p:nvPr/>
        </p:nvSpPr>
        <p:spPr>
          <a:xfrm flipH="1">
            <a:off x="4587035" y="2033274"/>
            <a:ext cx="1046360" cy="1"/>
          </a:xfrm>
          <a:prstGeom prst="line">
            <a:avLst/>
          </a:prstGeom>
          <a:ln w="26425">
            <a:solidFill>
              <a:srgbClr val="EC0C13"/>
            </a:solidFill>
            <a:tailEnd type="triangle"/>
          </a:ln>
        </p:spPr>
        <p:txBody>
          <a:bodyPr lIns="45719" rIns="45719"/>
          <a:lstStyle/>
          <a:p>
            <a:endParaRPr/>
          </a:p>
        </p:txBody>
      </p:sp>
      <p:sp>
        <p:nvSpPr>
          <p:cNvPr id="535" name="Three passenger loading conditions are displayed in SARLAT 2"/>
          <p:cNvSpPr txBox="1"/>
          <p:nvPr/>
        </p:nvSpPr>
        <p:spPr>
          <a:xfrm>
            <a:off x="5437079" y="1679313"/>
            <a:ext cx="2246093" cy="7079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Three passenger loading conditions are displayed in SARLAT 2</a:t>
            </a:r>
          </a:p>
        </p:txBody>
      </p:sp>
      <p:sp>
        <p:nvSpPr>
          <p:cNvPr id="536" name="Rectangle"/>
          <p:cNvSpPr/>
          <p:nvPr/>
        </p:nvSpPr>
        <p:spPr>
          <a:xfrm>
            <a:off x="267462" y="1715939"/>
            <a:ext cx="4305030" cy="634672"/>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537" name="SARLAT 2 displays the mission range using the average passenger load (four passengers)."/>
          <p:cNvSpPr txBox="1"/>
          <p:nvPr/>
        </p:nvSpPr>
        <p:spPr>
          <a:xfrm>
            <a:off x="5426919" y="4202674"/>
            <a:ext cx="3105447" cy="7079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SARLAT 2 displays the mission range using the average passenger load (four passengers).</a:t>
            </a:r>
          </a:p>
        </p:txBody>
      </p:sp>
      <p:sp>
        <p:nvSpPr>
          <p:cNvPr id="538" name="Line"/>
          <p:cNvSpPr/>
          <p:nvPr/>
        </p:nvSpPr>
        <p:spPr>
          <a:xfrm flipH="1">
            <a:off x="2641395" y="3318905"/>
            <a:ext cx="2869802" cy="781930"/>
          </a:xfrm>
          <a:prstGeom prst="line">
            <a:avLst/>
          </a:prstGeom>
          <a:ln w="26425">
            <a:solidFill>
              <a:srgbClr val="EC0C13"/>
            </a:solidFill>
            <a:tailEnd type="triangle"/>
          </a:ln>
        </p:spPr>
        <p:txBody>
          <a:bodyPr lIns="45719" rIns="45719"/>
          <a:lstStyle/>
          <a:p>
            <a:endParaRPr/>
          </a:p>
        </p:txBody>
      </p:sp>
      <p:sp>
        <p:nvSpPr>
          <p:cNvPr id="539" name="The Bombardier CL605 can fly four passengers and two pilots 1782 nm (with NBAA fuel reserves) from the 5,500-foot runway in dry conditions."/>
          <p:cNvSpPr txBox="1"/>
          <p:nvPr/>
        </p:nvSpPr>
        <p:spPr>
          <a:xfrm>
            <a:off x="5426919" y="2871838"/>
            <a:ext cx="3105447" cy="9111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The Bombardier CL605 can fly four passengers and two pilots 1782 nm (with NBAA fuel reserves) from the 5,500-foot runway in dry conditions.</a:t>
            </a:r>
          </a:p>
        </p:txBody>
      </p:sp>
      <p:sp>
        <p:nvSpPr>
          <p:cNvPr id="540"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pasted-movie.png" descr="pasted-movie.png"/>
          <p:cNvPicPr>
            <a:picLocks noChangeAspect="1"/>
          </p:cNvPicPr>
          <p:nvPr/>
        </p:nvPicPr>
        <p:blipFill>
          <a:blip r:embed="rId2"/>
          <a:stretch>
            <a:fillRect/>
          </a:stretch>
        </p:blipFill>
        <p:spPr>
          <a:xfrm>
            <a:off x="321945" y="985519"/>
            <a:ext cx="4780587" cy="5463529"/>
          </a:xfrm>
          <a:prstGeom prst="rect">
            <a:avLst/>
          </a:prstGeom>
          <a:ln w="12700">
            <a:solidFill>
              <a:srgbClr val="000000"/>
            </a:solidFill>
            <a:miter lim="400000"/>
          </a:ln>
        </p:spPr>
      </p:pic>
      <p:sp>
        <p:nvSpPr>
          <p:cNvPr id="54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544" name="Line"/>
          <p:cNvSpPr/>
          <p:nvPr/>
        </p:nvSpPr>
        <p:spPr>
          <a:xfrm flipH="1" flipV="1">
            <a:off x="4191007" y="3009988"/>
            <a:ext cx="1600713" cy="1"/>
          </a:xfrm>
          <a:prstGeom prst="line">
            <a:avLst/>
          </a:prstGeom>
          <a:ln w="26425">
            <a:solidFill>
              <a:srgbClr val="EC0C13"/>
            </a:solidFill>
            <a:tailEnd type="triangle"/>
          </a:ln>
        </p:spPr>
        <p:txBody>
          <a:bodyPr lIns="45719" rIns="45719"/>
          <a:lstStyle/>
          <a:p>
            <a:endParaRPr/>
          </a:p>
        </p:txBody>
      </p:sp>
      <p:sp>
        <p:nvSpPr>
          <p:cNvPr id="545" name="SARLAT 2 displays the cumulative flights in the National Airspace System considering the mission stage length for the flight."/>
          <p:cNvSpPr txBox="1"/>
          <p:nvPr/>
        </p:nvSpPr>
        <p:spPr>
          <a:xfrm>
            <a:off x="5660599" y="983501"/>
            <a:ext cx="3105447" cy="9111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SARLAT 2 displays the cumulative flights in the National Airspace System considering the mission stage length for the flight. </a:t>
            </a:r>
          </a:p>
        </p:txBody>
      </p:sp>
      <p:sp>
        <p:nvSpPr>
          <p:cNvPr id="546" name="Line"/>
          <p:cNvSpPr/>
          <p:nvPr/>
        </p:nvSpPr>
        <p:spPr>
          <a:xfrm flipH="1">
            <a:off x="4221989" y="4368945"/>
            <a:ext cx="1529407" cy="1529406"/>
          </a:xfrm>
          <a:prstGeom prst="line">
            <a:avLst/>
          </a:prstGeom>
          <a:ln w="26425">
            <a:solidFill>
              <a:srgbClr val="EC0C13"/>
            </a:solidFill>
            <a:tailEnd type="triangle"/>
          </a:ln>
        </p:spPr>
        <p:txBody>
          <a:bodyPr lIns="45719" rIns="45719"/>
          <a:lstStyle/>
          <a:p>
            <a:endParaRPr/>
          </a:p>
        </p:txBody>
      </p:sp>
      <p:sp>
        <p:nvSpPr>
          <p:cNvPr id="547" name="The Bombardier CL605 can fly four passengers and two pilots 1782 nm (with NBAA fuel reserves) from the 5,500-foot runway in dry conditions."/>
          <p:cNvSpPr txBox="1"/>
          <p:nvPr/>
        </p:nvSpPr>
        <p:spPr>
          <a:xfrm>
            <a:off x="5660599" y="3973960"/>
            <a:ext cx="3105447" cy="9111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The Bombardier CL605 can fly four passengers and two pilots 1782 nm (with NBAA fuel reserves) from the 5,500-foot runway in dry conditions.</a:t>
            </a:r>
          </a:p>
        </p:txBody>
      </p:sp>
      <p:sp>
        <p:nvSpPr>
          <p:cNvPr id="548" name="The Bombardier CL605 with a mission range of 1782 nm covers 98% of the historical flights performed in the National Airspace System."/>
          <p:cNvSpPr txBox="1"/>
          <p:nvPr/>
        </p:nvSpPr>
        <p:spPr>
          <a:xfrm>
            <a:off x="5660599" y="2554426"/>
            <a:ext cx="3105447" cy="9111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The Bombardier CL605 with a mission range of 1782 nm covers 98% of the historical flights performed in the National Airspace System.</a:t>
            </a:r>
          </a:p>
        </p:txBody>
      </p:sp>
      <p:sp>
        <p:nvSpPr>
          <p:cNvPr id="549" name="Evaluation Model: Cumulative Flights Coverage"/>
          <p:cNvSpPr txBox="1">
            <a:spLocks noGrp="1"/>
          </p:cNvSpPr>
          <p:nvPr>
            <p:ph type="title"/>
          </p:nvPr>
        </p:nvSpPr>
        <p:spPr>
          <a:xfrm>
            <a:off x="457200" y="262718"/>
            <a:ext cx="8229600" cy="723901"/>
          </a:xfrm>
          <a:prstGeom prst="rect">
            <a:avLst/>
          </a:prstGeom>
        </p:spPr>
        <p:txBody>
          <a:bodyPr/>
          <a:lstStyle>
            <a:lvl1pPr defTabSz="905255">
              <a:defRPr sz="2970" b="1" spc="-82"/>
            </a:lvl1pPr>
          </a:lstStyle>
          <a:p>
            <a:pPr>
              <a:defRPr b="0"/>
            </a:pPr>
            <a:r>
              <a:rPr b="1"/>
              <a:t>Evaluation Model: Cumulative Flights Coverage</a:t>
            </a:r>
          </a:p>
        </p:txBody>
      </p:sp>
      <p:sp>
        <p:nvSpPr>
          <p:cNvPr id="550"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 name="pasted-movie.png" descr="pasted-movie.png"/>
          <p:cNvPicPr>
            <a:picLocks noChangeAspect="1"/>
          </p:cNvPicPr>
          <p:nvPr/>
        </p:nvPicPr>
        <p:blipFill>
          <a:blip r:embed="rId2"/>
          <a:stretch>
            <a:fillRect/>
          </a:stretch>
        </p:blipFill>
        <p:spPr>
          <a:xfrm>
            <a:off x="331620" y="2288106"/>
            <a:ext cx="7508764" cy="1367143"/>
          </a:xfrm>
          <a:prstGeom prst="rect">
            <a:avLst/>
          </a:prstGeom>
          <a:ln w="6350">
            <a:solidFill>
              <a:srgbClr val="000000"/>
            </a:solidFill>
          </a:ln>
        </p:spPr>
      </p:pic>
      <p:sp>
        <p:nvSpPr>
          <p:cNvPr id="553" name="Runway Evaluation Mode: Part 135 Operations"/>
          <p:cNvSpPr txBox="1">
            <a:spLocks noGrp="1"/>
          </p:cNvSpPr>
          <p:nvPr>
            <p:ph type="title"/>
          </p:nvPr>
        </p:nvSpPr>
        <p:spPr>
          <a:xfrm>
            <a:off x="457200" y="293198"/>
            <a:ext cx="8229600" cy="723901"/>
          </a:xfrm>
          <a:prstGeom prst="rect">
            <a:avLst/>
          </a:prstGeom>
        </p:spPr>
        <p:txBody>
          <a:bodyPr/>
          <a:lstStyle>
            <a:lvl1pPr defTabSz="777240">
              <a:defRPr sz="3060" b="1" spc="-85"/>
            </a:lvl1pPr>
          </a:lstStyle>
          <a:p>
            <a:pPr>
              <a:defRPr b="0"/>
            </a:pPr>
            <a:r>
              <a:rPr b="1"/>
              <a:t>Runway Evaluation Mode: Part 135 Operations</a:t>
            </a:r>
          </a:p>
        </p:txBody>
      </p:sp>
      <p:sp>
        <p:nvSpPr>
          <p:cNvPr id="55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555" name="Rectangle"/>
          <p:cNvSpPr/>
          <p:nvPr/>
        </p:nvSpPr>
        <p:spPr>
          <a:xfrm>
            <a:off x="380664" y="2450124"/>
            <a:ext cx="6476876" cy="26423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556" name="Line"/>
          <p:cNvSpPr/>
          <p:nvPr/>
        </p:nvSpPr>
        <p:spPr>
          <a:xfrm flipH="1">
            <a:off x="6542110" y="2397659"/>
            <a:ext cx="898808" cy="171256"/>
          </a:xfrm>
          <a:prstGeom prst="line">
            <a:avLst/>
          </a:prstGeom>
          <a:ln w="26425">
            <a:solidFill>
              <a:srgbClr val="EC0C13"/>
            </a:solidFill>
            <a:tailEnd type="triangle"/>
          </a:ln>
        </p:spPr>
        <p:txBody>
          <a:bodyPr lIns="45719" rIns="45719"/>
          <a:lstStyle/>
          <a:p>
            <a:endParaRPr/>
          </a:p>
        </p:txBody>
      </p:sp>
      <p:sp>
        <p:nvSpPr>
          <p:cNvPr id="557" name="Runway Evaluation Conditions"/>
          <p:cNvSpPr txBox="1"/>
          <p:nvPr/>
        </p:nvSpPr>
        <p:spPr>
          <a:xfrm>
            <a:off x="7449394" y="2097381"/>
            <a:ext cx="1142197" cy="7970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Runway Evaluation Conditions</a:t>
            </a:r>
          </a:p>
        </p:txBody>
      </p:sp>
      <p:sp>
        <p:nvSpPr>
          <p:cNvPr id="558" name="Landing table shows if the aircraft can operate at maximum allowable landing weight perform Part 135 air taxi operations"/>
          <p:cNvSpPr txBox="1"/>
          <p:nvPr/>
        </p:nvSpPr>
        <p:spPr>
          <a:xfrm>
            <a:off x="5506150" y="924307"/>
            <a:ext cx="3469706"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spcBef>
                <a:spcPts val="500"/>
              </a:spcBef>
              <a:defRPr sz="1900"/>
            </a:lvl1pPr>
          </a:lstStyle>
          <a:p>
            <a:r>
              <a:rPr sz="1800" dirty="0"/>
              <a:t>Landing table shows if the aircraft can operate at maximum allowable landing weight perform Part 135 air taxi operations</a:t>
            </a:r>
          </a:p>
        </p:txBody>
      </p:sp>
      <p:sp>
        <p:nvSpPr>
          <p:cNvPr id="559" name="The Bombardier Challenger 605 can land in dry and wet runway conditions without landing correction factors applied.…"/>
          <p:cNvSpPr txBox="1"/>
          <p:nvPr/>
        </p:nvSpPr>
        <p:spPr>
          <a:xfrm>
            <a:off x="331621" y="5229892"/>
            <a:ext cx="8297879" cy="12542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t>The Bombardier Challenger 605 can land in dry and wet runway conditions without landing correction factors applied. </a:t>
            </a:r>
          </a:p>
          <a:p>
            <a:pPr>
              <a:defRPr sz="1600"/>
            </a:pPr>
            <a:r>
              <a:t>The aircraft can land on a 5,500-foot runway dry runway if 14 CFR Part 135 standard criteria is used (landing distance is 60% of the runway length available). </a:t>
            </a:r>
          </a:p>
          <a:p>
            <a:pPr>
              <a:defRPr sz="1600"/>
            </a:pPr>
            <a:r>
              <a:t>The Challenger 605 cannot land in wet runway conditions under Part 135.</a:t>
            </a:r>
          </a:p>
        </p:txBody>
      </p:sp>
      <p:grpSp>
        <p:nvGrpSpPr>
          <p:cNvPr id="563" name="Group"/>
          <p:cNvGrpSpPr/>
          <p:nvPr/>
        </p:nvGrpSpPr>
        <p:grpSpPr>
          <a:xfrm>
            <a:off x="281499" y="889880"/>
            <a:ext cx="4897920" cy="1270001"/>
            <a:chOff x="0" y="0"/>
            <a:chExt cx="4897918" cy="1270000"/>
          </a:xfrm>
        </p:grpSpPr>
        <p:sp>
          <p:nvSpPr>
            <p:cNvPr id="560" name="Rectangle"/>
            <p:cNvSpPr/>
            <p:nvPr/>
          </p:nvSpPr>
          <p:spPr>
            <a:xfrm>
              <a:off x="0" y="0"/>
              <a:ext cx="4897919" cy="1270000"/>
            </a:xfrm>
            <a:prstGeom prst="rect">
              <a:avLst/>
            </a:prstGeom>
            <a:solidFill>
              <a:srgbClr val="FDFFAB"/>
            </a:solidFill>
            <a:ln w="26425" cap="flat">
              <a:solidFill>
                <a:schemeClr val="accent1"/>
              </a:solidFill>
              <a:prstDash val="solid"/>
              <a:round/>
            </a:ln>
            <a:effectLst>
              <a:outerShdw blurRad="38100" dist="25400" dir="2700000" rotWithShape="0">
                <a:srgbClr val="000000">
                  <a:alpha val="60000"/>
                </a:srgbClr>
              </a:outerShdw>
            </a:effectLst>
          </p:spPr>
          <p:txBody>
            <a:bodyPr wrap="square" lIns="45719" tIns="45719" rIns="45719" bIns="45719" numCol="1" anchor="ctr">
              <a:noAutofit/>
            </a:bodyPr>
            <a:lstStyle/>
            <a:p>
              <a:endParaRPr/>
            </a:p>
          </p:txBody>
        </p:sp>
        <p:sp>
          <p:nvSpPr>
            <p:cNvPr id="561" name="Pressure altitude = 3,000 feet…"/>
            <p:cNvSpPr txBox="1"/>
            <p:nvPr/>
          </p:nvSpPr>
          <p:spPr>
            <a:xfrm>
              <a:off x="1588712" y="21103"/>
              <a:ext cx="3012739" cy="12277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600"/>
              </a:pPr>
              <a:r>
                <a:t>Pressure altitude = 3,000 feet</a:t>
              </a:r>
            </a:p>
            <a:p>
              <a:pPr>
                <a:defRPr sz="1600"/>
              </a:pPr>
              <a:r>
                <a:t>Runway length = 5,500 feet</a:t>
              </a:r>
            </a:p>
            <a:p>
              <a:pPr>
                <a:defRPr sz="1600"/>
              </a:pPr>
              <a:r>
                <a:t>Design temperature = 85 deg. F.</a:t>
              </a:r>
            </a:p>
            <a:p>
              <a:pPr>
                <a:defRPr sz="1600"/>
              </a:pPr>
              <a:r>
                <a:t>Runway gradient = 0.0%</a:t>
              </a:r>
            </a:p>
            <a:p>
              <a:pPr>
                <a:defRPr sz="1600"/>
              </a:pPr>
              <a:r>
                <a:t>Surface = paved</a:t>
              </a:r>
            </a:p>
          </p:txBody>
        </p:sp>
        <p:sp>
          <p:nvSpPr>
            <p:cNvPr id="562" name="Evaluation…"/>
            <p:cNvSpPr txBox="1"/>
            <p:nvPr/>
          </p:nvSpPr>
          <p:spPr>
            <a:xfrm>
              <a:off x="77684" y="78127"/>
              <a:ext cx="1184299" cy="6173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Evaluation</a:t>
              </a:r>
            </a:p>
            <a:p>
              <a:r>
                <a:t>Conditions</a:t>
              </a:r>
            </a:p>
          </p:txBody>
        </p:sp>
      </p:grpSp>
      <p:pic>
        <p:nvPicPr>
          <p:cNvPr id="564" name="pasted-movie.png" descr="pasted-movie.png"/>
          <p:cNvPicPr>
            <a:picLocks noChangeAspect="1"/>
          </p:cNvPicPr>
          <p:nvPr/>
        </p:nvPicPr>
        <p:blipFill>
          <a:blip r:embed="rId3"/>
          <a:stretch>
            <a:fillRect/>
          </a:stretch>
        </p:blipFill>
        <p:spPr>
          <a:xfrm>
            <a:off x="334861" y="3699571"/>
            <a:ext cx="7502414" cy="1408017"/>
          </a:xfrm>
          <a:prstGeom prst="rect">
            <a:avLst/>
          </a:prstGeom>
          <a:ln w="6350">
            <a:solidFill>
              <a:srgbClr val="000000"/>
            </a:solidFill>
          </a:ln>
        </p:spPr>
      </p:pic>
      <p:sp>
        <p:nvSpPr>
          <p:cNvPr id="565" name="Rectangle"/>
          <p:cNvSpPr/>
          <p:nvPr/>
        </p:nvSpPr>
        <p:spPr>
          <a:xfrm>
            <a:off x="366561" y="4119440"/>
            <a:ext cx="7439013" cy="26423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566"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mall Aircraft Runway Length Analysis Tool…"/>
          <p:cNvSpPr txBox="1">
            <a:spLocks noGrp="1"/>
          </p:cNvSpPr>
          <p:nvPr>
            <p:ph type="title"/>
          </p:nvPr>
        </p:nvSpPr>
        <p:spPr>
          <a:xfrm>
            <a:off x="457199" y="464868"/>
            <a:ext cx="8229601" cy="1490360"/>
          </a:xfrm>
          <a:prstGeom prst="rect">
            <a:avLst/>
          </a:prstGeom>
        </p:spPr>
        <p:txBody>
          <a:bodyPr/>
          <a:lstStyle/>
          <a:p>
            <a:pPr defTabSz="896111">
              <a:defRPr sz="3528" spc="-97"/>
            </a:pPr>
            <a:r>
              <a:t>Small Aircraft Runway Length Analysis Tool </a:t>
            </a:r>
          </a:p>
          <a:p>
            <a:pPr defTabSz="896111">
              <a:defRPr sz="3528" b="1" spc="-97"/>
            </a:pPr>
            <a:r>
              <a:t>Installation Instructions</a:t>
            </a:r>
          </a:p>
        </p:txBody>
      </p:sp>
      <p:sp>
        <p:nvSpPr>
          <p:cNvPr id="276" name="Slide Number"/>
          <p:cNvSpPr txBox="1">
            <a:spLocks noGrp="1"/>
          </p:cNvSpPr>
          <p:nvPr>
            <p:ph type="sldNum" sz="quarter" idx="2"/>
          </p:nvPr>
        </p:nvSpPr>
        <p:spPr>
          <a:xfrm>
            <a:off x="8913921" y="6548391"/>
            <a:ext cx="209399"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77"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pic>
        <p:nvPicPr>
          <p:cNvPr id="278" name="pasted-movie.png" descr="pasted-movie.png"/>
          <p:cNvPicPr>
            <a:picLocks noChangeAspect="1"/>
          </p:cNvPicPr>
          <p:nvPr/>
        </p:nvPicPr>
        <p:blipFill>
          <a:blip r:embed="rId3"/>
          <a:stretch>
            <a:fillRect/>
          </a:stretch>
        </p:blipFill>
        <p:spPr>
          <a:xfrm>
            <a:off x="1548580" y="2396531"/>
            <a:ext cx="5783888" cy="3962378"/>
          </a:xfrm>
          <a:prstGeom prst="rect">
            <a:avLst/>
          </a:prstGeom>
          <a:ln w="12700">
            <a:solidFill>
              <a:srgbClr val="000000"/>
            </a:solidFill>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Runway Evaluation: Aircraft Data Table"/>
          <p:cNvSpPr txBox="1">
            <a:spLocks noGrp="1"/>
          </p:cNvSpPr>
          <p:nvPr>
            <p:ph type="title"/>
          </p:nvPr>
        </p:nvSpPr>
        <p:spPr>
          <a:xfrm>
            <a:off x="355600" y="441966"/>
            <a:ext cx="8229600" cy="723901"/>
          </a:xfrm>
          <a:prstGeom prst="rect">
            <a:avLst/>
          </a:prstGeom>
        </p:spPr>
        <p:txBody>
          <a:bodyPr/>
          <a:lstStyle>
            <a:lvl1pPr>
              <a:defRPr b="1"/>
            </a:lvl1pPr>
          </a:lstStyle>
          <a:p>
            <a:pPr>
              <a:defRPr b="0"/>
            </a:pPr>
            <a:r>
              <a:rPr b="1"/>
              <a:t>Runway Evaluation: Aircraft Data Table</a:t>
            </a:r>
          </a:p>
        </p:txBody>
      </p:sp>
      <p:sp>
        <p:nvSpPr>
          <p:cNvPr id="56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570" name="Aircraft table with general information about each aircraft modeled in SARLAT 2.…"/>
          <p:cNvSpPr txBox="1"/>
          <p:nvPr/>
        </p:nvSpPr>
        <p:spPr>
          <a:xfrm>
            <a:off x="343852" y="1213958"/>
            <a:ext cx="8456296" cy="195086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Aircraft table with general information about each aircraft modeled in SARLAT 2.</a:t>
            </a:r>
          </a:p>
          <a:p>
            <a:endParaRPr/>
          </a:p>
          <a:p>
            <a:r>
              <a:t>Information includes engine type, aircraft design group, aircraft approach category, operating empty weight, useful load, maximum takeoff weight, maximum allowable landing weight, takeoff flap setting used in SARLAT 2, landing flap setting used in SARLAT 2, and the criteria for the takeoff distance estimate (e.g., accelerate-stop distance, takeoff distance, etc.)</a:t>
            </a:r>
          </a:p>
        </p:txBody>
      </p:sp>
      <p:pic>
        <p:nvPicPr>
          <p:cNvPr id="571" name="pasted-movie.png" descr="pasted-movie.png"/>
          <p:cNvPicPr>
            <a:picLocks noChangeAspect="1"/>
          </p:cNvPicPr>
          <p:nvPr/>
        </p:nvPicPr>
        <p:blipFill>
          <a:blip r:embed="rId2"/>
          <a:stretch>
            <a:fillRect/>
          </a:stretch>
        </p:blipFill>
        <p:spPr>
          <a:xfrm>
            <a:off x="280335" y="3519401"/>
            <a:ext cx="8583330" cy="2672320"/>
          </a:xfrm>
          <a:prstGeom prst="rect">
            <a:avLst/>
          </a:prstGeom>
          <a:ln w="12700">
            <a:solidFill>
              <a:srgbClr val="000000"/>
            </a:solidFill>
          </a:ln>
        </p:spPr>
      </p:pic>
      <p:sp>
        <p:nvSpPr>
          <p:cNvPr id="572"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pasted-movie.png" descr="pasted-movie.png"/>
          <p:cNvPicPr>
            <a:picLocks noChangeAspect="1"/>
          </p:cNvPicPr>
          <p:nvPr/>
        </p:nvPicPr>
        <p:blipFill>
          <a:blip r:embed="rId2"/>
          <a:stretch>
            <a:fillRect/>
          </a:stretch>
        </p:blipFill>
        <p:spPr>
          <a:xfrm>
            <a:off x="3197860" y="2399029"/>
            <a:ext cx="5610130" cy="4053611"/>
          </a:xfrm>
          <a:prstGeom prst="rect">
            <a:avLst/>
          </a:prstGeom>
          <a:ln>
            <a:solidFill>
              <a:srgbClr val="000000"/>
            </a:solidFill>
          </a:ln>
        </p:spPr>
      </p:pic>
      <p:sp>
        <p:nvSpPr>
          <p:cNvPr id="575" name="Infeasible Operating Conditions in the Runway Evaluation Mode"/>
          <p:cNvSpPr txBox="1">
            <a:spLocks noGrp="1"/>
          </p:cNvSpPr>
          <p:nvPr>
            <p:ph type="title"/>
          </p:nvPr>
        </p:nvSpPr>
        <p:spPr>
          <a:xfrm>
            <a:off x="347133" y="120427"/>
            <a:ext cx="8229601" cy="1109664"/>
          </a:xfrm>
          <a:prstGeom prst="rect">
            <a:avLst/>
          </a:prstGeom>
        </p:spPr>
        <p:txBody>
          <a:bodyPr/>
          <a:lstStyle>
            <a:lvl1pPr>
              <a:defRPr sz="2400" spc="-66"/>
            </a:lvl1pPr>
          </a:lstStyle>
          <a:p>
            <a:r>
              <a:t>Infeasible Operating Conditions in the Runway Evaluation Mode</a:t>
            </a:r>
          </a:p>
        </p:txBody>
      </p:sp>
      <p:sp>
        <p:nvSpPr>
          <p:cNvPr id="57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577" name="Example:…"/>
          <p:cNvSpPr txBox="1">
            <a:spLocks noGrp="1"/>
          </p:cNvSpPr>
          <p:nvPr>
            <p:ph type="body" sz="half" idx="1"/>
          </p:nvPr>
        </p:nvSpPr>
        <p:spPr>
          <a:xfrm>
            <a:off x="145916" y="1105886"/>
            <a:ext cx="2905723" cy="4646228"/>
          </a:xfrm>
          <a:prstGeom prst="rect">
            <a:avLst/>
          </a:prstGeom>
        </p:spPr>
        <p:txBody>
          <a:bodyPr/>
          <a:lstStyle/>
          <a:p>
            <a:pPr marL="0" indent="0">
              <a:buClrTx/>
              <a:buSzTx/>
              <a:buFontTx/>
              <a:buNone/>
              <a:defRPr sz="2000" b="1"/>
            </a:pPr>
            <a:r>
              <a:rPr dirty="0"/>
              <a:t>Example:</a:t>
            </a:r>
          </a:p>
          <a:p>
            <a:pPr marL="469231" indent="-228600">
              <a:buClrTx/>
              <a:buSzPct val="100000"/>
              <a:buFontTx/>
              <a:defRPr sz="2000"/>
            </a:pPr>
            <a:r>
              <a:rPr dirty="0"/>
              <a:t>Demanding airport conditions</a:t>
            </a:r>
          </a:p>
          <a:p>
            <a:pPr marL="469231" indent="-228600">
              <a:buClrTx/>
              <a:buSzPct val="100000"/>
              <a:buFontTx/>
              <a:defRPr sz="2000"/>
            </a:pPr>
            <a:r>
              <a:rPr dirty="0"/>
              <a:t>Some aircraft cannot operate from a 5,500 ft. runway at 6,200 for elevation and 86 deg. Fahrenheit temperature with a practical useful load</a:t>
            </a:r>
          </a:p>
        </p:txBody>
      </p:sp>
      <p:sp>
        <p:nvSpPr>
          <p:cNvPr id="578" name="Line"/>
          <p:cNvSpPr/>
          <p:nvPr/>
        </p:nvSpPr>
        <p:spPr>
          <a:xfrm>
            <a:off x="2730593" y="5940090"/>
            <a:ext cx="465451" cy="1"/>
          </a:xfrm>
          <a:prstGeom prst="line">
            <a:avLst/>
          </a:prstGeom>
          <a:ln w="26425">
            <a:solidFill>
              <a:srgbClr val="EC0C13"/>
            </a:solidFill>
            <a:tailEnd type="triangle"/>
          </a:ln>
        </p:spPr>
        <p:txBody>
          <a:bodyPr lIns="45719" rIns="45719"/>
          <a:lstStyle/>
          <a:p>
            <a:endParaRPr/>
          </a:p>
        </p:txBody>
      </p:sp>
      <p:sp>
        <p:nvSpPr>
          <p:cNvPr id="579" name="Aircraft with red cross mark cannot operate at the airport conditions provided"/>
          <p:cNvSpPr txBox="1"/>
          <p:nvPr/>
        </p:nvSpPr>
        <p:spPr>
          <a:xfrm>
            <a:off x="171798" y="5418572"/>
            <a:ext cx="2538709" cy="830997"/>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rPr dirty="0"/>
              <a:t>Aircraft with red cross mark cannot operate at the airport conditions </a:t>
            </a:r>
            <a:r>
              <a:rPr lang="en-US" dirty="0"/>
              <a:t>selected</a:t>
            </a:r>
            <a:endParaRPr dirty="0"/>
          </a:p>
        </p:txBody>
      </p:sp>
      <p:grpSp>
        <p:nvGrpSpPr>
          <p:cNvPr id="583" name="Group"/>
          <p:cNvGrpSpPr/>
          <p:nvPr/>
        </p:nvGrpSpPr>
        <p:grpSpPr>
          <a:xfrm>
            <a:off x="3227899" y="1006246"/>
            <a:ext cx="5550051" cy="1270001"/>
            <a:chOff x="50800" y="0"/>
            <a:chExt cx="5550049" cy="1270000"/>
          </a:xfrm>
        </p:grpSpPr>
        <p:sp>
          <p:nvSpPr>
            <p:cNvPr id="580" name="Rectangle"/>
            <p:cNvSpPr/>
            <p:nvPr/>
          </p:nvSpPr>
          <p:spPr>
            <a:xfrm>
              <a:off x="50800" y="0"/>
              <a:ext cx="5550050" cy="1270000"/>
            </a:xfrm>
            <a:prstGeom prst="rect">
              <a:avLst/>
            </a:prstGeom>
            <a:solidFill>
              <a:srgbClr val="FDFFAB"/>
            </a:solidFill>
            <a:ln w="26425" cap="flat">
              <a:solidFill>
                <a:schemeClr val="accent1"/>
              </a:solidFill>
              <a:prstDash val="solid"/>
              <a:round/>
            </a:ln>
            <a:effectLst>
              <a:outerShdw blurRad="38100" dist="25400" dir="2700000" rotWithShape="0">
                <a:srgbClr val="000000">
                  <a:alpha val="60000"/>
                </a:srgbClr>
              </a:outerShdw>
            </a:effectLst>
          </p:spPr>
          <p:txBody>
            <a:bodyPr wrap="square" lIns="45719" tIns="45719" rIns="45719" bIns="45719" numCol="1" anchor="ctr">
              <a:noAutofit/>
            </a:bodyPr>
            <a:lstStyle/>
            <a:p>
              <a:endParaRPr/>
            </a:p>
          </p:txBody>
        </p:sp>
        <p:sp>
          <p:nvSpPr>
            <p:cNvPr id="581" name="Pressure altitude = 6,200 feet…"/>
            <p:cNvSpPr txBox="1"/>
            <p:nvPr/>
          </p:nvSpPr>
          <p:spPr>
            <a:xfrm>
              <a:off x="2310072" y="21103"/>
              <a:ext cx="3012739" cy="12277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600"/>
              </a:pPr>
              <a:r>
                <a:t>Pressure altitude = 6,200 feet</a:t>
              </a:r>
            </a:p>
            <a:p>
              <a:pPr>
                <a:defRPr sz="1600"/>
              </a:pPr>
              <a:r>
                <a:t>Runway length = 5,500 feet</a:t>
              </a:r>
            </a:p>
            <a:p>
              <a:pPr>
                <a:defRPr sz="1600"/>
              </a:pPr>
              <a:r>
                <a:t>Design temperature = 86 deg. F.</a:t>
              </a:r>
            </a:p>
            <a:p>
              <a:pPr>
                <a:defRPr sz="1600"/>
              </a:pPr>
              <a:r>
                <a:t>Runway gradient = 0%</a:t>
              </a:r>
            </a:p>
            <a:p>
              <a:pPr>
                <a:defRPr sz="1600"/>
              </a:pPr>
              <a:r>
                <a:t>Surface = dry</a:t>
              </a:r>
            </a:p>
          </p:txBody>
        </p:sp>
        <p:sp>
          <p:nvSpPr>
            <p:cNvPr id="582" name="Design Conditions"/>
            <p:cNvSpPr txBox="1"/>
            <p:nvPr/>
          </p:nvSpPr>
          <p:spPr>
            <a:xfrm>
              <a:off x="128484" y="459669"/>
              <a:ext cx="1959396"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Design Conditions</a:t>
              </a:r>
            </a:p>
          </p:txBody>
        </p:sp>
      </p:grpSp>
      <p:sp>
        <p:nvSpPr>
          <p:cNvPr id="584" name="Rectangle"/>
          <p:cNvSpPr/>
          <p:nvPr/>
        </p:nvSpPr>
        <p:spPr>
          <a:xfrm>
            <a:off x="3208532" y="5617882"/>
            <a:ext cx="5588785" cy="826308"/>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585"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Runway Design Mode…"/>
          <p:cNvSpPr txBox="1">
            <a:spLocks noGrp="1"/>
          </p:cNvSpPr>
          <p:nvPr>
            <p:ph type="title"/>
          </p:nvPr>
        </p:nvSpPr>
        <p:spPr>
          <a:xfrm>
            <a:off x="955039" y="2412011"/>
            <a:ext cx="7473991" cy="1865631"/>
          </a:xfrm>
          <a:prstGeom prst="rect">
            <a:avLst/>
          </a:prstGeom>
        </p:spPr>
        <p:txBody>
          <a:bodyPr/>
          <a:lstStyle/>
          <a:p>
            <a:pPr defTabSz="768095">
              <a:defRPr sz="3024" spc="-84"/>
            </a:pPr>
            <a:r>
              <a:rPr b="1"/>
              <a:t>Runway Design Mode</a:t>
            </a:r>
          </a:p>
          <a:p>
            <a:pPr defTabSz="768095">
              <a:defRPr sz="3024" spc="-84"/>
            </a:pPr>
            <a:endParaRPr b="1"/>
          </a:p>
          <a:p>
            <a:pPr defTabSz="768095">
              <a:defRPr sz="3024" spc="-84"/>
            </a:pPr>
            <a:r>
              <a:t>Objective: Estimate the unconstrained runway length required by a known aircraft fleet mix</a:t>
            </a:r>
          </a:p>
        </p:txBody>
      </p:sp>
      <p:sp>
        <p:nvSpPr>
          <p:cNvPr id="58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589"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pasted-movie.png" descr="pasted-movie.png"/>
          <p:cNvPicPr>
            <a:picLocks noChangeAspect="1"/>
          </p:cNvPicPr>
          <p:nvPr/>
        </p:nvPicPr>
        <p:blipFill>
          <a:blip r:embed="rId2"/>
          <a:stretch>
            <a:fillRect/>
          </a:stretch>
        </p:blipFill>
        <p:spPr>
          <a:xfrm>
            <a:off x="5864860" y="1422591"/>
            <a:ext cx="3113034" cy="3420917"/>
          </a:xfrm>
          <a:prstGeom prst="rect">
            <a:avLst/>
          </a:prstGeom>
          <a:ln>
            <a:solidFill>
              <a:srgbClr val="000000"/>
            </a:solidFill>
          </a:ln>
        </p:spPr>
      </p:pic>
      <p:sp>
        <p:nvSpPr>
          <p:cNvPr id="592" name="Runway Design Mode"/>
          <p:cNvSpPr txBox="1">
            <a:spLocks noGrp="1"/>
          </p:cNvSpPr>
          <p:nvPr>
            <p:ph type="title"/>
          </p:nvPr>
        </p:nvSpPr>
        <p:spPr>
          <a:xfrm>
            <a:off x="457200" y="543559"/>
            <a:ext cx="8229600" cy="723901"/>
          </a:xfrm>
          <a:prstGeom prst="rect">
            <a:avLst/>
          </a:prstGeom>
        </p:spPr>
        <p:txBody>
          <a:bodyPr/>
          <a:lstStyle>
            <a:lvl1pPr>
              <a:defRPr b="1"/>
            </a:lvl1pPr>
          </a:lstStyle>
          <a:p>
            <a:r>
              <a:t>Runway Design Mode</a:t>
            </a:r>
          </a:p>
        </p:txBody>
      </p:sp>
      <p:sp>
        <p:nvSpPr>
          <p:cNvPr id="59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
        <p:nvSpPr>
          <p:cNvPr id="594" name="Rectangle"/>
          <p:cNvSpPr/>
          <p:nvPr/>
        </p:nvSpPr>
        <p:spPr>
          <a:xfrm>
            <a:off x="5872024" y="2376753"/>
            <a:ext cx="3098706" cy="479591"/>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595" name="Objective:…"/>
          <p:cNvSpPr txBox="1">
            <a:spLocks noGrp="1"/>
          </p:cNvSpPr>
          <p:nvPr>
            <p:ph type="body" sz="half" idx="1"/>
          </p:nvPr>
        </p:nvSpPr>
        <p:spPr>
          <a:xfrm>
            <a:off x="447040" y="1422591"/>
            <a:ext cx="5038567" cy="4749801"/>
          </a:xfrm>
          <a:prstGeom prst="rect">
            <a:avLst/>
          </a:prstGeom>
        </p:spPr>
        <p:txBody>
          <a:bodyPr/>
          <a:lstStyle/>
          <a:p>
            <a:pPr>
              <a:defRPr b="1"/>
            </a:pPr>
            <a:r>
              <a:t>Objective: </a:t>
            </a:r>
          </a:p>
          <a:p>
            <a:pPr marL="457200" lvl="1" indent="-182879"/>
            <a:r>
              <a:t>To estimate the unconstrained runway length required by a proposed aircraft fleet mix</a:t>
            </a:r>
          </a:p>
          <a:p>
            <a:pPr>
              <a:defRPr b="1"/>
            </a:pPr>
            <a:r>
              <a:t>Output Produced</a:t>
            </a:r>
          </a:p>
          <a:p>
            <a:pPr marL="457200" lvl="1" indent="-182879"/>
            <a:r>
              <a:t>Takeoff runway distance requirements (dry and wet)</a:t>
            </a:r>
          </a:p>
          <a:p>
            <a:pPr marL="457200" lvl="1" indent="-182879"/>
            <a:r>
              <a:t>Landing runway  distance requirements (dry, wet, Part 135 dry and Part 135 wet)</a:t>
            </a:r>
          </a:p>
        </p:txBody>
      </p:sp>
      <p:sp>
        <p:nvSpPr>
          <p:cNvPr id="596"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pasted-movie.png" descr="pasted-movie.png"/>
          <p:cNvPicPr>
            <a:picLocks noChangeAspect="1"/>
          </p:cNvPicPr>
          <p:nvPr/>
        </p:nvPicPr>
        <p:blipFill>
          <a:blip r:embed="rId2"/>
          <a:stretch>
            <a:fillRect/>
          </a:stretch>
        </p:blipFill>
        <p:spPr>
          <a:xfrm>
            <a:off x="3535952" y="1089209"/>
            <a:ext cx="4848176" cy="5400675"/>
          </a:xfrm>
          <a:prstGeom prst="rect">
            <a:avLst/>
          </a:prstGeom>
          <a:ln>
            <a:solidFill>
              <a:srgbClr val="000000"/>
            </a:solidFill>
          </a:ln>
        </p:spPr>
      </p:pic>
      <p:sp>
        <p:nvSpPr>
          <p:cNvPr id="599" name="Runway Design Mode Interface"/>
          <p:cNvSpPr txBox="1">
            <a:spLocks noGrp="1"/>
          </p:cNvSpPr>
          <p:nvPr>
            <p:ph type="title"/>
          </p:nvPr>
        </p:nvSpPr>
        <p:spPr>
          <a:xfrm>
            <a:off x="457200" y="308891"/>
            <a:ext cx="8229600" cy="723901"/>
          </a:xfrm>
          <a:prstGeom prst="rect">
            <a:avLst/>
          </a:prstGeom>
        </p:spPr>
        <p:txBody>
          <a:bodyPr/>
          <a:lstStyle>
            <a:lvl1pPr>
              <a:defRPr b="1"/>
            </a:lvl1pPr>
          </a:lstStyle>
          <a:p>
            <a:pPr>
              <a:defRPr b="0"/>
            </a:pPr>
            <a:r>
              <a:rPr b="1"/>
              <a:t>Runway Design Mode Interface</a:t>
            </a:r>
          </a:p>
        </p:txBody>
      </p:sp>
      <p:sp>
        <p:nvSpPr>
          <p:cNvPr id="60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
        <p:nvSpPr>
          <p:cNvPr id="601" name="Rectangle"/>
          <p:cNvSpPr/>
          <p:nvPr/>
        </p:nvSpPr>
        <p:spPr>
          <a:xfrm>
            <a:off x="3444382" y="1492885"/>
            <a:ext cx="1049867" cy="193519"/>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602" name="Line"/>
          <p:cNvSpPr/>
          <p:nvPr/>
        </p:nvSpPr>
        <p:spPr>
          <a:xfrm>
            <a:off x="2062717" y="1611411"/>
            <a:ext cx="1361108" cy="1"/>
          </a:xfrm>
          <a:prstGeom prst="line">
            <a:avLst/>
          </a:prstGeom>
          <a:ln w="26425">
            <a:solidFill>
              <a:srgbClr val="EC0C13"/>
            </a:solidFill>
            <a:tailEnd type="triangle"/>
          </a:ln>
        </p:spPr>
        <p:txBody>
          <a:bodyPr lIns="45719" rIns="45719"/>
          <a:lstStyle/>
          <a:p>
            <a:endParaRPr/>
          </a:p>
        </p:txBody>
      </p:sp>
      <p:sp>
        <p:nvSpPr>
          <p:cNvPr id="603" name="Step 1: Select Runway Design mode"/>
          <p:cNvSpPr txBox="1"/>
          <p:nvPr/>
        </p:nvSpPr>
        <p:spPr>
          <a:xfrm>
            <a:off x="378432" y="1287801"/>
            <a:ext cx="2242094"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1: Select Runway Design mode</a:t>
            </a:r>
          </a:p>
        </p:txBody>
      </p:sp>
      <p:sp>
        <p:nvSpPr>
          <p:cNvPr id="604" name="Line"/>
          <p:cNvSpPr/>
          <p:nvPr/>
        </p:nvSpPr>
        <p:spPr>
          <a:xfrm>
            <a:off x="2324363" y="2546455"/>
            <a:ext cx="2404792" cy="1"/>
          </a:xfrm>
          <a:prstGeom prst="line">
            <a:avLst/>
          </a:prstGeom>
          <a:ln w="26425">
            <a:solidFill>
              <a:srgbClr val="EC0C13"/>
            </a:solidFill>
            <a:tailEnd type="triangle"/>
          </a:ln>
        </p:spPr>
        <p:txBody>
          <a:bodyPr lIns="45719" rIns="45719"/>
          <a:lstStyle/>
          <a:p>
            <a:endParaRPr/>
          </a:p>
        </p:txBody>
      </p:sp>
      <p:sp>
        <p:nvSpPr>
          <p:cNvPr id="605" name="Rectangle"/>
          <p:cNvSpPr/>
          <p:nvPr/>
        </p:nvSpPr>
        <p:spPr>
          <a:xfrm>
            <a:off x="4727045" y="2177468"/>
            <a:ext cx="3628252" cy="125560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606" name="Rectangle"/>
          <p:cNvSpPr/>
          <p:nvPr/>
        </p:nvSpPr>
        <p:spPr>
          <a:xfrm>
            <a:off x="4719320" y="3440984"/>
            <a:ext cx="3643703" cy="1370449"/>
          </a:xfrm>
          <a:prstGeom prst="rect">
            <a:avLst/>
          </a:prstGeom>
          <a:ln w="26425">
            <a:solidFill>
              <a:srgbClr val="5DC841">
                <a:alpha val="95983"/>
              </a:srgbClr>
            </a:solidFill>
          </a:ln>
          <a:effectLst>
            <a:outerShdw blurRad="38100" dist="25400" dir="2700000" rotWithShape="0">
              <a:srgbClr val="000000">
                <a:alpha val="60000"/>
              </a:srgbClr>
            </a:outerShdw>
          </a:effectLst>
        </p:spPr>
        <p:txBody>
          <a:bodyPr lIns="45719" rIns="45719" anchor="ctr"/>
          <a:lstStyle/>
          <a:p>
            <a:pPr>
              <a:defRPr>
                <a:solidFill>
                  <a:srgbClr val="4122FF"/>
                </a:solidFill>
              </a:defRPr>
            </a:pPr>
            <a:endParaRPr/>
          </a:p>
        </p:txBody>
      </p:sp>
      <p:sp>
        <p:nvSpPr>
          <p:cNvPr id="607" name="Step 3: Select the aircraft to be considered in the runway design"/>
          <p:cNvSpPr txBox="1"/>
          <p:nvPr/>
        </p:nvSpPr>
        <p:spPr>
          <a:xfrm>
            <a:off x="398705" y="2069732"/>
            <a:ext cx="2263302" cy="10256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3: Select the aircraft to be considered in the runway design</a:t>
            </a:r>
          </a:p>
        </p:txBody>
      </p:sp>
      <p:sp>
        <p:nvSpPr>
          <p:cNvPr id="608" name="Line"/>
          <p:cNvSpPr/>
          <p:nvPr/>
        </p:nvSpPr>
        <p:spPr>
          <a:xfrm>
            <a:off x="1939070" y="3887835"/>
            <a:ext cx="2793727" cy="1"/>
          </a:xfrm>
          <a:prstGeom prst="line">
            <a:avLst/>
          </a:prstGeom>
          <a:ln w="26425">
            <a:solidFill>
              <a:srgbClr val="4FA934"/>
            </a:solidFill>
            <a:tailEnd type="triangle"/>
          </a:ln>
        </p:spPr>
        <p:txBody>
          <a:bodyPr lIns="45719" rIns="45719"/>
          <a:lstStyle/>
          <a:p>
            <a:endParaRPr/>
          </a:p>
        </p:txBody>
      </p:sp>
      <p:sp>
        <p:nvSpPr>
          <p:cNvPr id="609" name="Step 4: Enter the airport…"/>
          <p:cNvSpPr txBox="1"/>
          <p:nvPr/>
        </p:nvSpPr>
        <p:spPr>
          <a:xfrm>
            <a:off x="388989" y="3624569"/>
            <a:ext cx="2378367"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a:pPr>
            <a:r>
              <a:t>Step 4: Enter the airport </a:t>
            </a:r>
          </a:p>
          <a:p>
            <a:pPr>
              <a:defRPr sz="1600"/>
            </a:pPr>
            <a:r>
              <a:t>environmental conditions</a:t>
            </a:r>
          </a:p>
        </p:txBody>
      </p:sp>
      <p:sp>
        <p:nvSpPr>
          <p:cNvPr id="610" name="Line"/>
          <p:cNvSpPr/>
          <p:nvPr/>
        </p:nvSpPr>
        <p:spPr>
          <a:xfrm>
            <a:off x="1947249" y="5700267"/>
            <a:ext cx="2779351" cy="424389"/>
          </a:xfrm>
          <a:prstGeom prst="line">
            <a:avLst/>
          </a:prstGeom>
          <a:ln w="26425">
            <a:solidFill>
              <a:srgbClr val="1A28EC"/>
            </a:solidFill>
            <a:tailEnd type="triangle"/>
          </a:ln>
        </p:spPr>
        <p:txBody>
          <a:bodyPr lIns="45719" rIns="45719"/>
          <a:lstStyle/>
          <a:p>
            <a:endParaRPr/>
          </a:p>
        </p:txBody>
      </p:sp>
      <p:sp>
        <p:nvSpPr>
          <p:cNvPr id="611" name="Step 6: Select the output options"/>
          <p:cNvSpPr txBox="1"/>
          <p:nvPr/>
        </p:nvSpPr>
        <p:spPr>
          <a:xfrm>
            <a:off x="409309" y="5372578"/>
            <a:ext cx="2242094"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6: Select the output options</a:t>
            </a:r>
          </a:p>
        </p:txBody>
      </p:sp>
      <p:sp>
        <p:nvSpPr>
          <p:cNvPr id="612" name="Rectangle"/>
          <p:cNvSpPr/>
          <p:nvPr/>
        </p:nvSpPr>
        <p:spPr>
          <a:xfrm>
            <a:off x="4756573" y="4851321"/>
            <a:ext cx="3628252" cy="1089675"/>
          </a:xfrm>
          <a:prstGeom prst="rect">
            <a:avLst/>
          </a:prstGeom>
          <a:ln w="26425">
            <a:solidFill>
              <a:srgbClr val="E424F7">
                <a:alpha val="95983"/>
              </a:srgbClr>
            </a:solidFill>
          </a:ln>
          <a:effectLst>
            <a:outerShdw blurRad="38100" dist="25400" dir="2700000" rotWithShape="0">
              <a:srgbClr val="000000">
                <a:alpha val="60000"/>
              </a:srgbClr>
            </a:outerShdw>
          </a:effectLst>
        </p:spPr>
        <p:txBody>
          <a:bodyPr lIns="45719" rIns="45719" anchor="ctr"/>
          <a:lstStyle/>
          <a:p>
            <a:pPr>
              <a:defRPr>
                <a:solidFill>
                  <a:srgbClr val="4122FF"/>
                </a:solidFill>
              </a:defRPr>
            </a:pPr>
            <a:endParaRPr/>
          </a:p>
        </p:txBody>
      </p:sp>
      <p:sp>
        <p:nvSpPr>
          <p:cNvPr id="613" name="Line"/>
          <p:cNvSpPr/>
          <p:nvPr/>
        </p:nvSpPr>
        <p:spPr>
          <a:xfrm>
            <a:off x="2168107" y="6338395"/>
            <a:ext cx="4635332" cy="1"/>
          </a:xfrm>
          <a:prstGeom prst="line">
            <a:avLst/>
          </a:prstGeom>
          <a:ln w="26425">
            <a:solidFill>
              <a:srgbClr val="EC2514"/>
            </a:solidFill>
            <a:tailEnd type="triangle"/>
          </a:ln>
        </p:spPr>
        <p:txBody>
          <a:bodyPr lIns="45719" rIns="45719"/>
          <a:lstStyle/>
          <a:p>
            <a:endParaRPr/>
          </a:p>
        </p:txBody>
      </p:sp>
      <p:sp>
        <p:nvSpPr>
          <p:cNvPr id="614" name="Rectangle"/>
          <p:cNvSpPr/>
          <p:nvPr/>
        </p:nvSpPr>
        <p:spPr>
          <a:xfrm>
            <a:off x="6844990" y="6277541"/>
            <a:ext cx="745544" cy="193519"/>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615" name="Step 7: Run the case"/>
          <p:cNvSpPr txBox="1"/>
          <p:nvPr/>
        </p:nvSpPr>
        <p:spPr>
          <a:xfrm>
            <a:off x="398705" y="6158589"/>
            <a:ext cx="2263302" cy="3398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7: Run the case</a:t>
            </a:r>
          </a:p>
        </p:txBody>
      </p:sp>
      <p:sp>
        <p:nvSpPr>
          <p:cNvPr id="616" name="Line"/>
          <p:cNvSpPr/>
          <p:nvPr/>
        </p:nvSpPr>
        <p:spPr>
          <a:xfrm flipH="1">
            <a:off x="5689308" y="1315871"/>
            <a:ext cx="943648" cy="458922"/>
          </a:xfrm>
          <a:prstGeom prst="line">
            <a:avLst/>
          </a:prstGeom>
          <a:ln w="26425">
            <a:solidFill>
              <a:srgbClr val="EC0C13"/>
            </a:solidFill>
            <a:tailEnd type="triangle"/>
          </a:ln>
        </p:spPr>
        <p:txBody>
          <a:bodyPr lIns="45719" rIns="45719"/>
          <a:lstStyle/>
          <a:p>
            <a:endParaRPr/>
          </a:p>
        </p:txBody>
      </p:sp>
      <p:sp>
        <p:nvSpPr>
          <p:cNvPr id="617" name="Step 2: Name your scenario"/>
          <p:cNvSpPr txBox="1"/>
          <p:nvPr/>
        </p:nvSpPr>
        <p:spPr>
          <a:xfrm>
            <a:off x="6469305" y="1117986"/>
            <a:ext cx="1801238"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2: Name your scenario</a:t>
            </a:r>
          </a:p>
        </p:txBody>
      </p:sp>
      <p:sp>
        <p:nvSpPr>
          <p:cNvPr id="618" name="Line"/>
          <p:cNvSpPr/>
          <p:nvPr/>
        </p:nvSpPr>
        <p:spPr>
          <a:xfrm>
            <a:off x="2367783" y="4861164"/>
            <a:ext cx="2402985" cy="341737"/>
          </a:xfrm>
          <a:prstGeom prst="line">
            <a:avLst/>
          </a:prstGeom>
          <a:ln w="26425">
            <a:solidFill>
              <a:srgbClr val="EC1CDE"/>
            </a:solidFill>
            <a:tailEnd type="triangle"/>
          </a:ln>
        </p:spPr>
        <p:txBody>
          <a:bodyPr lIns="45719" rIns="45719"/>
          <a:lstStyle/>
          <a:p>
            <a:endParaRPr/>
          </a:p>
        </p:txBody>
      </p:sp>
      <p:sp>
        <p:nvSpPr>
          <p:cNvPr id="619" name="Step 5: Enter the runway grade and surface"/>
          <p:cNvSpPr txBox="1"/>
          <p:nvPr/>
        </p:nvSpPr>
        <p:spPr>
          <a:xfrm>
            <a:off x="409309" y="4498573"/>
            <a:ext cx="2242094" cy="7970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5: Enter the runway grade and surface</a:t>
            </a:r>
          </a:p>
        </p:txBody>
      </p:sp>
      <p:sp>
        <p:nvSpPr>
          <p:cNvPr id="620"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 name="pasted-movie.png" descr="pasted-movie.png"/>
          <p:cNvPicPr>
            <a:picLocks noChangeAspect="1"/>
          </p:cNvPicPr>
          <p:nvPr/>
        </p:nvPicPr>
        <p:blipFill>
          <a:blip r:embed="rId2"/>
          <a:stretch>
            <a:fillRect/>
          </a:stretch>
        </p:blipFill>
        <p:spPr>
          <a:xfrm>
            <a:off x="300990" y="965305"/>
            <a:ext cx="8115301" cy="3162301"/>
          </a:xfrm>
          <a:prstGeom prst="rect">
            <a:avLst/>
          </a:prstGeom>
          <a:ln w="12700">
            <a:solidFill>
              <a:srgbClr val="000000"/>
            </a:solidFill>
          </a:ln>
        </p:spPr>
      </p:pic>
      <p:sp>
        <p:nvSpPr>
          <p:cNvPr id="623" name="Runway Design Mode: Fleet Mix Parameters (Piston Aircraft)"/>
          <p:cNvSpPr txBox="1">
            <a:spLocks noGrp="1"/>
          </p:cNvSpPr>
          <p:nvPr>
            <p:ph type="title"/>
          </p:nvPr>
        </p:nvSpPr>
        <p:spPr>
          <a:xfrm>
            <a:off x="457200" y="308891"/>
            <a:ext cx="8229600" cy="723901"/>
          </a:xfrm>
          <a:prstGeom prst="rect">
            <a:avLst/>
          </a:prstGeom>
        </p:spPr>
        <p:txBody>
          <a:bodyPr/>
          <a:lstStyle>
            <a:lvl1pPr defTabSz="594359">
              <a:defRPr sz="2340" b="1" spc="-65"/>
            </a:lvl1pPr>
          </a:lstStyle>
          <a:p>
            <a:pPr>
              <a:defRPr b="0"/>
            </a:pPr>
            <a:r>
              <a:rPr b="1"/>
              <a:t>Runway Design Mode: Fleet Mix Parameters (Piston Aircraft)</a:t>
            </a:r>
          </a:p>
        </p:txBody>
      </p:sp>
      <p:sp>
        <p:nvSpPr>
          <p:cNvPr id="62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
        <p:nvSpPr>
          <p:cNvPr id="625" name="Line"/>
          <p:cNvSpPr/>
          <p:nvPr/>
        </p:nvSpPr>
        <p:spPr>
          <a:xfrm flipV="1">
            <a:off x="3104758" y="3946950"/>
            <a:ext cx="1" cy="1087680"/>
          </a:xfrm>
          <a:prstGeom prst="line">
            <a:avLst/>
          </a:prstGeom>
          <a:ln w="26425">
            <a:solidFill>
              <a:srgbClr val="EC0C13"/>
            </a:solidFill>
            <a:tailEnd type="triangle"/>
          </a:ln>
        </p:spPr>
        <p:txBody>
          <a:bodyPr lIns="45719" rIns="45719"/>
          <a:lstStyle/>
          <a:p>
            <a:endParaRPr/>
          </a:p>
        </p:txBody>
      </p:sp>
      <p:sp>
        <p:nvSpPr>
          <p:cNvPr id="626" name="Step 1: Define the annual operations for each aircraft. Arrivals and departures are defined separately."/>
          <p:cNvSpPr txBox="1"/>
          <p:nvPr/>
        </p:nvSpPr>
        <p:spPr>
          <a:xfrm>
            <a:off x="1368162" y="4417654"/>
            <a:ext cx="3473193" cy="7970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1: Define the annual operations for each aircraft. Arrivals and departures are defined separately.</a:t>
            </a:r>
          </a:p>
        </p:txBody>
      </p:sp>
      <p:sp>
        <p:nvSpPr>
          <p:cNvPr id="627" name="Rectangle"/>
          <p:cNvSpPr/>
          <p:nvPr/>
        </p:nvSpPr>
        <p:spPr>
          <a:xfrm>
            <a:off x="6794023" y="1983220"/>
            <a:ext cx="1334683" cy="438847"/>
          </a:xfrm>
          <a:prstGeom prst="rect">
            <a:avLst/>
          </a:prstGeom>
          <a:ln w="26425">
            <a:solidFill>
              <a:srgbClr val="E424F7">
                <a:alpha val="95983"/>
              </a:srgbClr>
            </a:solidFill>
          </a:ln>
          <a:effectLst>
            <a:outerShdw blurRad="38100" dist="25400" dir="2700000" rotWithShape="0">
              <a:srgbClr val="000000">
                <a:alpha val="60000"/>
              </a:srgbClr>
            </a:outerShdw>
          </a:effectLst>
        </p:spPr>
        <p:txBody>
          <a:bodyPr lIns="45719" rIns="45719" anchor="ctr"/>
          <a:lstStyle/>
          <a:p>
            <a:pPr>
              <a:defRPr>
                <a:solidFill>
                  <a:srgbClr val="4122FF"/>
                </a:solidFill>
              </a:defRPr>
            </a:pPr>
            <a:endParaRPr/>
          </a:p>
        </p:txBody>
      </p:sp>
      <p:sp>
        <p:nvSpPr>
          <p:cNvPr id="628" name="Line"/>
          <p:cNvSpPr/>
          <p:nvPr/>
        </p:nvSpPr>
        <p:spPr>
          <a:xfrm flipV="1">
            <a:off x="7112878" y="3946950"/>
            <a:ext cx="1" cy="1087680"/>
          </a:xfrm>
          <a:prstGeom prst="line">
            <a:avLst/>
          </a:prstGeom>
          <a:ln w="26425">
            <a:solidFill>
              <a:srgbClr val="EC0C13"/>
            </a:solidFill>
            <a:tailEnd type="triangle"/>
          </a:ln>
        </p:spPr>
        <p:txBody>
          <a:bodyPr lIns="45719" rIns="45719"/>
          <a:lstStyle/>
          <a:p>
            <a:endParaRPr/>
          </a:p>
        </p:txBody>
      </p:sp>
      <p:sp>
        <p:nvSpPr>
          <p:cNvPr id="629" name="Rectangle"/>
          <p:cNvSpPr/>
          <p:nvPr/>
        </p:nvSpPr>
        <p:spPr>
          <a:xfrm>
            <a:off x="2757874" y="1781518"/>
            <a:ext cx="3628252" cy="1025618"/>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630" name="Step 2: Define the target useful load carried for departure operations"/>
          <p:cNvSpPr txBox="1"/>
          <p:nvPr/>
        </p:nvSpPr>
        <p:spPr>
          <a:xfrm>
            <a:off x="5626025" y="4397334"/>
            <a:ext cx="2792314" cy="7970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2: Define the target useful load carried for departure operations</a:t>
            </a:r>
          </a:p>
        </p:txBody>
      </p:sp>
      <p:sp>
        <p:nvSpPr>
          <p:cNvPr id="631" name="SARLAT 2 reports landing runway performance at the maximum landing weight.…"/>
          <p:cNvSpPr txBox="1"/>
          <p:nvPr/>
        </p:nvSpPr>
        <p:spPr>
          <a:xfrm>
            <a:off x="378385" y="5498371"/>
            <a:ext cx="8164189" cy="617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SARLAT 2 reports landing runway performance at the maximum landing weight.</a:t>
            </a:r>
          </a:p>
          <a:p>
            <a:r>
              <a:t>The useful load definition above only affects departure operations.</a:t>
            </a:r>
          </a:p>
        </p:txBody>
      </p:sp>
      <p:sp>
        <p:nvSpPr>
          <p:cNvPr id="632"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6" name="Group"/>
          <p:cNvGrpSpPr/>
          <p:nvPr/>
        </p:nvGrpSpPr>
        <p:grpSpPr>
          <a:xfrm>
            <a:off x="558800" y="1182738"/>
            <a:ext cx="8026400" cy="3892531"/>
            <a:chOff x="0" y="0"/>
            <a:chExt cx="8026400" cy="3892530"/>
          </a:xfrm>
        </p:grpSpPr>
        <p:pic>
          <p:nvPicPr>
            <p:cNvPr id="634" name="pasted-movie.png" descr="pasted-movie.png"/>
            <p:cNvPicPr>
              <a:picLocks noChangeAspect="1"/>
            </p:cNvPicPr>
            <p:nvPr/>
          </p:nvPicPr>
          <p:blipFill>
            <a:blip r:embed="rId2"/>
            <a:stretch>
              <a:fillRect/>
            </a:stretch>
          </p:blipFill>
          <p:spPr>
            <a:xfrm>
              <a:off x="0" y="2152630"/>
              <a:ext cx="8026400" cy="1739901"/>
            </a:xfrm>
            <a:prstGeom prst="rect">
              <a:avLst/>
            </a:prstGeom>
            <a:ln w="6350" cap="flat">
              <a:solidFill>
                <a:srgbClr val="000000"/>
              </a:solidFill>
              <a:prstDash val="solid"/>
              <a:miter lim="400000"/>
            </a:ln>
            <a:effectLst/>
          </p:spPr>
        </p:pic>
        <p:pic>
          <p:nvPicPr>
            <p:cNvPr id="635" name="pasted-movie.png" descr="pasted-movie.png"/>
            <p:cNvPicPr>
              <a:picLocks noChangeAspect="1"/>
            </p:cNvPicPr>
            <p:nvPr/>
          </p:nvPicPr>
          <p:blipFill>
            <a:blip r:embed="rId3"/>
            <a:stretch>
              <a:fillRect/>
            </a:stretch>
          </p:blipFill>
          <p:spPr>
            <a:xfrm>
              <a:off x="0" y="0"/>
              <a:ext cx="8026400" cy="2159000"/>
            </a:xfrm>
            <a:prstGeom prst="rect">
              <a:avLst/>
            </a:prstGeom>
            <a:ln w="6350" cap="flat">
              <a:solidFill>
                <a:srgbClr val="000000"/>
              </a:solidFill>
              <a:prstDash val="solid"/>
              <a:miter lim="400000"/>
            </a:ln>
            <a:effectLst/>
          </p:spPr>
        </p:pic>
      </p:grpSp>
      <p:sp>
        <p:nvSpPr>
          <p:cNvPr id="637" name="Runway Design Mode: Fleet Mix Parameters for Large Turboprop Aircraft (Those with Maximum Takeoff Weight 12,500 lbs. or Higher)"/>
          <p:cNvSpPr txBox="1">
            <a:spLocks noGrp="1"/>
          </p:cNvSpPr>
          <p:nvPr>
            <p:ph type="title"/>
          </p:nvPr>
        </p:nvSpPr>
        <p:spPr>
          <a:xfrm>
            <a:off x="457200" y="468319"/>
            <a:ext cx="8229600" cy="723901"/>
          </a:xfrm>
          <a:prstGeom prst="rect">
            <a:avLst/>
          </a:prstGeom>
        </p:spPr>
        <p:txBody>
          <a:bodyPr/>
          <a:lstStyle>
            <a:lvl1pPr defTabSz="530351">
              <a:defRPr sz="2088" b="1" spc="-58"/>
            </a:lvl1pPr>
          </a:lstStyle>
          <a:p>
            <a:pPr>
              <a:defRPr b="0"/>
            </a:pPr>
            <a:r>
              <a:rPr b="1"/>
              <a:t>Runway Design Mode: Fleet Mix Parameters for Large Turboprop Aircraft (Those with Maximum Takeoff Weight 12,500 lbs. or Higher)</a:t>
            </a:r>
          </a:p>
        </p:txBody>
      </p:sp>
      <p:sp>
        <p:nvSpPr>
          <p:cNvPr id="63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
        <p:nvSpPr>
          <p:cNvPr id="639" name="Line"/>
          <p:cNvSpPr/>
          <p:nvPr/>
        </p:nvSpPr>
        <p:spPr>
          <a:xfrm>
            <a:off x="2484998" y="2002463"/>
            <a:ext cx="1" cy="923787"/>
          </a:xfrm>
          <a:prstGeom prst="line">
            <a:avLst/>
          </a:prstGeom>
          <a:ln w="26425">
            <a:solidFill>
              <a:srgbClr val="EC0C13"/>
            </a:solidFill>
            <a:tailEnd type="triangle"/>
          </a:ln>
        </p:spPr>
        <p:txBody>
          <a:bodyPr lIns="45719" rIns="45719"/>
          <a:lstStyle/>
          <a:p>
            <a:endParaRPr/>
          </a:p>
        </p:txBody>
      </p:sp>
      <p:sp>
        <p:nvSpPr>
          <p:cNvPr id="640" name="Line"/>
          <p:cNvSpPr/>
          <p:nvPr/>
        </p:nvSpPr>
        <p:spPr>
          <a:xfrm>
            <a:off x="4014078" y="2002463"/>
            <a:ext cx="1" cy="923787"/>
          </a:xfrm>
          <a:prstGeom prst="line">
            <a:avLst/>
          </a:prstGeom>
          <a:ln w="26425">
            <a:solidFill>
              <a:srgbClr val="EC0C13"/>
            </a:solidFill>
            <a:tailEnd type="triangle"/>
          </a:ln>
        </p:spPr>
        <p:txBody>
          <a:bodyPr lIns="45719" rIns="45719"/>
          <a:lstStyle/>
          <a:p>
            <a:endParaRPr/>
          </a:p>
        </p:txBody>
      </p:sp>
      <p:sp>
        <p:nvSpPr>
          <p:cNvPr id="641" name="Step 1: Define the annual operations for each aircraft. Arrivals and departures are defined separately."/>
          <p:cNvSpPr txBox="1"/>
          <p:nvPr/>
        </p:nvSpPr>
        <p:spPr>
          <a:xfrm>
            <a:off x="2115791" y="1279875"/>
            <a:ext cx="3473193" cy="7970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1: Define the annual operations for each aircraft. Arrivals and departures are defined separately.</a:t>
            </a:r>
          </a:p>
        </p:txBody>
      </p:sp>
      <p:sp>
        <p:nvSpPr>
          <p:cNvPr id="642" name="Line"/>
          <p:cNvSpPr/>
          <p:nvPr/>
        </p:nvSpPr>
        <p:spPr>
          <a:xfrm flipV="1">
            <a:off x="3723218" y="4534836"/>
            <a:ext cx="1007442" cy="1007442"/>
          </a:xfrm>
          <a:prstGeom prst="line">
            <a:avLst/>
          </a:prstGeom>
          <a:ln w="26425">
            <a:solidFill>
              <a:srgbClr val="EC0C13"/>
            </a:solidFill>
            <a:tailEnd type="triangle"/>
          </a:ln>
        </p:spPr>
        <p:txBody>
          <a:bodyPr lIns="45719" rIns="45719"/>
          <a:lstStyle/>
          <a:p>
            <a:endParaRPr/>
          </a:p>
        </p:txBody>
      </p:sp>
      <p:sp>
        <p:nvSpPr>
          <p:cNvPr id="643" name="Step 2: Define the critical range for each aircraft for runway design calculations. The critical range is determined using TFMC data."/>
          <p:cNvSpPr txBox="1"/>
          <p:nvPr/>
        </p:nvSpPr>
        <p:spPr>
          <a:xfrm>
            <a:off x="1315174" y="5308497"/>
            <a:ext cx="3307418" cy="10256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2: Define the critical range for each aircraft for runway design calculations. The critical range is determined using TFMC data.</a:t>
            </a:r>
          </a:p>
        </p:txBody>
      </p:sp>
      <p:sp>
        <p:nvSpPr>
          <p:cNvPr id="644" name="Line"/>
          <p:cNvSpPr/>
          <p:nvPr/>
        </p:nvSpPr>
        <p:spPr>
          <a:xfrm flipH="1" flipV="1">
            <a:off x="6715698" y="4484036"/>
            <a:ext cx="506060" cy="918119"/>
          </a:xfrm>
          <a:prstGeom prst="line">
            <a:avLst/>
          </a:prstGeom>
          <a:ln w="26425">
            <a:solidFill>
              <a:srgbClr val="EC0C13"/>
            </a:solidFill>
            <a:tailEnd type="triangle"/>
          </a:ln>
        </p:spPr>
        <p:txBody>
          <a:bodyPr lIns="45719" rIns="45719"/>
          <a:lstStyle/>
          <a:p>
            <a:endParaRPr/>
          </a:p>
        </p:txBody>
      </p:sp>
      <p:sp>
        <p:nvSpPr>
          <p:cNvPr id="645" name="SARLAT 2 automatically calculates the useful load equivalent to fly the critical range selected in the third column."/>
          <p:cNvSpPr txBox="1"/>
          <p:nvPr/>
        </p:nvSpPr>
        <p:spPr>
          <a:xfrm>
            <a:off x="5224705" y="5308497"/>
            <a:ext cx="3499618" cy="10256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SARLAT 2 automatically calculates the useful load equivalent to fly the critical range selected in the third column.</a:t>
            </a:r>
          </a:p>
        </p:txBody>
      </p:sp>
      <p:sp>
        <p:nvSpPr>
          <p:cNvPr id="646" name="Line"/>
          <p:cNvSpPr/>
          <p:nvPr/>
        </p:nvSpPr>
        <p:spPr>
          <a:xfrm>
            <a:off x="8184758" y="1832433"/>
            <a:ext cx="1" cy="923787"/>
          </a:xfrm>
          <a:prstGeom prst="line">
            <a:avLst/>
          </a:prstGeom>
          <a:ln w="26425">
            <a:solidFill>
              <a:srgbClr val="EC0C13"/>
            </a:solidFill>
            <a:tailEnd type="triangle"/>
          </a:ln>
        </p:spPr>
        <p:txBody>
          <a:bodyPr lIns="45719" rIns="45719"/>
          <a:lstStyle/>
          <a:p>
            <a:endParaRPr/>
          </a:p>
        </p:txBody>
      </p:sp>
      <p:sp>
        <p:nvSpPr>
          <p:cNvPr id="647" name="Step 3: Define if SARLAT 2 is expected to report Part 135 landing requirements."/>
          <p:cNvSpPr txBox="1"/>
          <p:nvPr/>
        </p:nvSpPr>
        <p:spPr>
          <a:xfrm>
            <a:off x="6085865" y="1279875"/>
            <a:ext cx="2750999" cy="7970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3: Define if SARLAT 2 is expected to report Part 135 landing requirements.</a:t>
            </a:r>
          </a:p>
        </p:txBody>
      </p:sp>
      <p:sp>
        <p:nvSpPr>
          <p:cNvPr id="648"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pasted-movie.png" descr="pasted-movie.png"/>
          <p:cNvPicPr>
            <a:picLocks noChangeAspect="1"/>
          </p:cNvPicPr>
          <p:nvPr/>
        </p:nvPicPr>
        <p:blipFill>
          <a:blip r:embed="rId2"/>
          <a:stretch>
            <a:fillRect/>
          </a:stretch>
        </p:blipFill>
        <p:spPr>
          <a:xfrm>
            <a:off x="211344" y="1807608"/>
            <a:ext cx="8721312" cy="2872289"/>
          </a:xfrm>
          <a:prstGeom prst="rect">
            <a:avLst/>
          </a:prstGeom>
          <a:ln w="12700">
            <a:solidFill>
              <a:srgbClr val="000000"/>
            </a:solidFill>
          </a:ln>
        </p:spPr>
      </p:pic>
      <p:sp>
        <p:nvSpPr>
          <p:cNvPr id="651" name="Runway Design Mode: Fleet Mix Parameters for Jet-Powered Aircraft"/>
          <p:cNvSpPr txBox="1">
            <a:spLocks noGrp="1"/>
          </p:cNvSpPr>
          <p:nvPr>
            <p:ph type="title"/>
          </p:nvPr>
        </p:nvSpPr>
        <p:spPr>
          <a:xfrm>
            <a:off x="457200" y="544519"/>
            <a:ext cx="8229600" cy="723901"/>
          </a:xfrm>
          <a:prstGeom prst="rect">
            <a:avLst/>
          </a:prstGeom>
        </p:spPr>
        <p:txBody>
          <a:bodyPr/>
          <a:lstStyle>
            <a:lvl1pPr defTabSz="539495">
              <a:defRPr sz="2124" b="1" spc="-58"/>
            </a:lvl1pPr>
          </a:lstStyle>
          <a:p>
            <a:pPr>
              <a:defRPr b="0"/>
            </a:pPr>
            <a:r>
              <a:rPr b="1"/>
              <a:t>Runway Design Mode: Fleet Mix Parameters for Jet-Powered Aircraft</a:t>
            </a:r>
          </a:p>
        </p:txBody>
      </p:sp>
      <p:sp>
        <p:nvSpPr>
          <p:cNvPr id="65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sp>
        <p:nvSpPr>
          <p:cNvPr id="653" name="Line"/>
          <p:cNvSpPr/>
          <p:nvPr/>
        </p:nvSpPr>
        <p:spPr>
          <a:xfrm flipH="1">
            <a:off x="3117458" y="2233603"/>
            <a:ext cx="1" cy="1057757"/>
          </a:xfrm>
          <a:prstGeom prst="line">
            <a:avLst/>
          </a:prstGeom>
          <a:ln w="26425">
            <a:solidFill>
              <a:srgbClr val="EC0C13"/>
            </a:solidFill>
            <a:tailEnd type="triangle"/>
          </a:ln>
        </p:spPr>
        <p:txBody>
          <a:bodyPr lIns="45719" rIns="45719"/>
          <a:lstStyle/>
          <a:p>
            <a:endParaRPr/>
          </a:p>
        </p:txBody>
      </p:sp>
      <p:sp>
        <p:nvSpPr>
          <p:cNvPr id="654" name="Step 1: Define the annual operations for each aircraft. Arrivals and departures are defined separately."/>
          <p:cNvSpPr txBox="1"/>
          <p:nvPr/>
        </p:nvSpPr>
        <p:spPr>
          <a:xfrm>
            <a:off x="1671291" y="1673576"/>
            <a:ext cx="3473193" cy="7970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1: Define the annual operations for each aircraft. Arrivals and departures are defined separately.</a:t>
            </a:r>
          </a:p>
        </p:txBody>
      </p:sp>
      <p:sp>
        <p:nvSpPr>
          <p:cNvPr id="655" name="Line"/>
          <p:cNvSpPr/>
          <p:nvPr/>
        </p:nvSpPr>
        <p:spPr>
          <a:xfrm flipV="1">
            <a:off x="3353338" y="4525574"/>
            <a:ext cx="1007442" cy="1007442"/>
          </a:xfrm>
          <a:prstGeom prst="line">
            <a:avLst/>
          </a:prstGeom>
          <a:ln w="26425">
            <a:solidFill>
              <a:srgbClr val="EC0C13"/>
            </a:solidFill>
            <a:tailEnd type="triangle"/>
          </a:ln>
        </p:spPr>
        <p:txBody>
          <a:bodyPr lIns="45719" rIns="45719"/>
          <a:lstStyle/>
          <a:p>
            <a:endParaRPr/>
          </a:p>
        </p:txBody>
      </p:sp>
      <p:sp>
        <p:nvSpPr>
          <p:cNvPr id="656" name="Step 2: Define the critical range for each aircraft for runway design calculations. The critical range is determined using TFMC data."/>
          <p:cNvSpPr txBox="1"/>
          <p:nvPr/>
        </p:nvSpPr>
        <p:spPr>
          <a:xfrm>
            <a:off x="1315174" y="5308497"/>
            <a:ext cx="3307418" cy="10256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2: Define the critical range for each aircraft for runway design calculations. The critical range is determined using TFMC data.</a:t>
            </a:r>
          </a:p>
        </p:txBody>
      </p:sp>
      <p:sp>
        <p:nvSpPr>
          <p:cNvPr id="657" name="Line"/>
          <p:cNvSpPr/>
          <p:nvPr/>
        </p:nvSpPr>
        <p:spPr>
          <a:xfrm flipH="1" flipV="1">
            <a:off x="7157657" y="4514516"/>
            <a:ext cx="506061" cy="918119"/>
          </a:xfrm>
          <a:prstGeom prst="line">
            <a:avLst/>
          </a:prstGeom>
          <a:ln w="26425">
            <a:solidFill>
              <a:srgbClr val="EC0C13"/>
            </a:solidFill>
            <a:tailEnd type="triangle"/>
          </a:ln>
        </p:spPr>
        <p:txBody>
          <a:bodyPr lIns="45719" rIns="45719"/>
          <a:lstStyle/>
          <a:p>
            <a:endParaRPr/>
          </a:p>
        </p:txBody>
      </p:sp>
      <p:sp>
        <p:nvSpPr>
          <p:cNvPr id="658" name="SARLAT 2 automatically calculates the useful load equivalent to fly the critical range selected in the third column."/>
          <p:cNvSpPr txBox="1"/>
          <p:nvPr/>
        </p:nvSpPr>
        <p:spPr>
          <a:xfrm>
            <a:off x="5224705" y="5308497"/>
            <a:ext cx="3499618" cy="10256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SARLAT 2 automatically calculates the useful load equivalent to fly the critical range selected in the third column.</a:t>
            </a:r>
          </a:p>
        </p:txBody>
      </p:sp>
      <p:sp>
        <p:nvSpPr>
          <p:cNvPr id="659" name="Line"/>
          <p:cNvSpPr/>
          <p:nvPr/>
        </p:nvSpPr>
        <p:spPr>
          <a:xfrm>
            <a:off x="8385288" y="2198988"/>
            <a:ext cx="1" cy="1126987"/>
          </a:xfrm>
          <a:prstGeom prst="line">
            <a:avLst/>
          </a:prstGeom>
          <a:ln w="26425">
            <a:solidFill>
              <a:srgbClr val="EC0C13"/>
            </a:solidFill>
            <a:tailEnd type="triangle"/>
          </a:ln>
        </p:spPr>
        <p:txBody>
          <a:bodyPr lIns="45719" rIns="45719"/>
          <a:lstStyle/>
          <a:p>
            <a:endParaRPr/>
          </a:p>
        </p:txBody>
      </p:sp>
      <p:sp>
        <p:nvSpPr>
          <p:cNvPr id="660" name="Step 3: Define if SARLAT 2 is expected to report Part 135 landing requirements."/>
          <p:cNvSpPr txBox="1"/>
          <p:nvPr/>
        </p:nvSpPr>
        <p:spPr>
          <a:xfrm>
            <a:off x="6253505" y="1646430"/>
            <a:ext cx="2750999" cy="7970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3: Define if SARLAT 2 is expected to report Part 135 landing requirements.</a:t>
            </a:r>
          </a:p>
        </p:txBody>
      </p:sp>
      <p:sp>
        <p:nvSpPr>
          <p:cNvPr id="661"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 name="pasted-movie.png" descr="pasted-movie.png"/>
          <p:cNvPicPr>
            <a:picLocks noChangeAspect="1"/>
          </p:cNvPicPr>
          <p:nvPr/>
        </p:nvPicPr>
        <p:blipFill>
          <a:blip r:embed="rId2"/>
          <a:stretch>
            <a:fillRect/>
          </a:stretch>
        </p:blipFill>
        <p:spPr>
          <a:xfrm>
            <a:off x="139700" y="2776141"/>
            <a:ext cx="6158203" cy="3417163"/>
          </a:xfrm>
          <a:prstGeom prst="rect">
            <a:avLst/>
          </a:prstGeom>
          <a:ln w="12700">
            <a:solidFill>
              <a:srgbClr val="000000"/>
            </a:solidFill>
          </a:ln>
        </p:spPr>
      </p:pic>
      <p:sp>
        <p:nvSpPr>
          <p:cNvPr id="664" name="Runway Design Graphical Output"/>
          <p:cNvSpPr txBox="1">
            <a:spLocks noGrp="1"/>
          </p:cNvSpPr>
          <p:nvPr>
            <p:ph type="title"/>
          </p:nvPr>
        </p:nvSpPr>
        <p:spPr>
          <a:xfrm>
            <a:off x="162560" y="254774"/>
            <a:ext cx="8229601" cy="723901"/>
          </a:xfrm>
          <a:prstGeom prst="rect">
            <a:avLst/>
          </a:prstGeom>
        </p:spPr>
        <p:txBody>
          <a:bodyPr/>
          <a:lstStyle>
            <a:lvl1pPr>
              <a:defRPr sz="3100" b="1" spc="-86"/>
            </a:lvl1pPr>
          </a:lstStyle>
          <a:p>
            <a:pPr>
              <a:defRPr b="0"/>
            </a:pPr>
            <a:r>
              <a:rPr b="1"/>
              <a:t>Runway Design Graphical Output</a:t>
            </a:r>
          </a:p>
        </p:txBody>
      </p:sp>
      <p:sp>
        <p:nvSpPr>
          <p:cNvPr id="66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sp>
        <p:nvSpPr>
          <p:cNvPr id="666" name="Provides a graphical output of runway length requirements for each aircraft"/>
          <p:cNvSpPr txBox="1">
            <a:spLocks noGrp="1"/>
          </p:cNvSpPr>
          <p:nvPr>
            <p:ph type="body" sz="quarter" idx="1"/>
          </p:nvPr>
        </p:nvSpPr>
        <p:spPr>
          <a:xfrm>
            <a:off x="5299956" y="1055951"/>
            <a:ext cx="3612236" cy="1063296"/>
          </a:xfrm>
          <a:prstGeom prst="rect">
            <a:avLst/>
          </a:prstGeom>
        </p:spPr>
        <p:txBody>
          <a:bodyPr/>
          <a:lstStyle/>
          <a:p>
            <a:pPr marL="621631" lvl="1" indent="-240631">
              <a:buClrTx/>
              <a:buSzPct val="100000"/>
              <a:buFontTx/>
              <a:defRPr sz="1600"/>
            </a:pPr>
            <a:r>
              <a:t>Provides a graphical output of runway length requirements for each aircraft</a:t>
            </a:r>
          </a:p>
        </p:txBody>
      </p:sp>
      <p:grpSp>
        <p:nvGrpSpPr>
          <p:cNvPr id="670" name="Group"/>
          <p:cNvGrpSpPr/>
          <p:nvPr/>
        </p:nvGrpSpPr>
        <p:grpSpPr>
          <a:xfrm>
            <a:off x="146451" y="1063975"/>
            <a:ext cx="5105493" cy="1449167"/>
            <a:chOff x="0" y="0"/>
            <a:chExt cx="5105491" cy="1449165"/>
          </a:xfrm>
        </p:grpSpPr>
        <p:sp>
          <p:nvSpPr>
            <p:cNvPr id="667" name="Rectangle"/>
            <p:cNvSpPr/>
            <p:nvPr/>
          </p:nvSpPr>
          <p:spPr>
            <a:xfrm>
              <a:off x="0" y="13888"/>
              <a:ext cx="5105492" cy="1421390"/>
            </a:xfrm>
            <a:prstGeom prst="rect">
              <a:avLst/>
            </a:prstGeom>
            <a:solidFill>
              <a:srgbClr val="FDFFAB"/>
            </a:solidFill>
            <a:ln w="26425" cap="flat">
              <a:solidFill>
                <a:schemeClr val="accent1"/>
              </a:solidFill>
              <a:prstDash val="solid"/>
              <a:round/>
            </a:ln>
            <a:effectLst>
              <a:outerShdw blurRad="38100" dist="25400" dir="2700000" rotWithShape="0">
                <a:srgbClr val="000000">
                  <a:alpha val="60000"/>
                </a:srgbClr>
              </a:outerShdw>
            </a:effectLst>
          </p:spPr>
          <p:txBody>
            <a:bodyPr wrap="square" lIns="45719" tIns="45719" rIns="45719" bIns="45719" numCol="1" anchor="ctr">
              <a:noAutofit/>
            </a:bodyPr>
            <a:lstStyle/>
            <a:p>
              <a:endParaRPr/>
            </a:p>
          </p:txBody>
        </p:sp>
        <p:sp>
          <p:nvSpPr>
            <p:cNvPr id="668" name="Pressure altitude = 2,300 feet…"/>
            <p:cNvSpPr txBox="1"/>
            <p:nvPr/>
          </p:nvSpPr>
          <p:spPr>
            <a:xfrm>
              <a:off x="1546446" y="0"/>
              <a:ext cx="3474265" cy="14491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500"/>
              </a:pPr>
              <a:r>
                <a:t>Pressure altitude = 2,300 feet</a:t>
              </a:r>
            </a:p>
            <a:p>
              <a:pPr>
                <a:defRPr sz="1500"/>
              </a:pPr>
              <a:r>
                <a:t>Design temperature = 90 deg. F.</a:t>
              </a:r>
            </a:p>
            <a:p>
              <a:pPr>
                <a:defRPr sz="1500"/>
              </a:pPr>
              <a:r>
                <a:t>Useful loads determined by the critical length flown by each aircraft</a:t>
              </a:r>
            </a:p>
            <a:p>
              <a:pPr>
                <a:defRPr sz="1500"/>
              </a:pPr>
              <a:r>
                <a:t>Wind speed = 0 knots</a:t>
              </a:r>
            </a:p>
            <a:p>
              <a:pPr>
                <a:defRPr sz="1500"/>
              </a:pPr>
              <a:r>
                <a:t>Runway gradient = 0%</a:t>
              </a:r>
            </a:p>
          </p:txBody>
        </p:sp>
        <p:sp>
          <p:nvSpPr>
            <p:cNvPr id="669" name="Design…"/>
            <p:cNvSpPr txBox="1"/>
            <p:nvPr/>
          </p:nvSpPr>
          <p:spPr>
            <a:xfrm>
              <a:off x="42526" y="109008"/>
              <a:ext cx="1219042" cy="9218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r>
                <a:t>Design </a:t>
              </a:r>
            </a:p>
            <a:p>
              <a:r>
                <a:t>Conditions</a:t>
              </a:r>
            </a:p>
          </p:txBody>
        </p:sp>
      </p:grpSp>
      <p:sp>
        <p:nvSpPr>
          <p:cNvPr id="671" name="Line"/>
          <p:cNvSpPr/>
          <p:nvPr/>
        </p:nvSpPr>
        <p:spPr>
          <a:xfrm flipH="1">
            <a:off x="5995961" y="3470088"/>
            <a:ext cx="2220225" cy="1"/>
          </a:xfrm>
          <a:prstGeom prst="line">
            <a:avLst/>
          </a:prstGeom>
          <a:ln w="26425">
            <a:solidFill>
              <a:srgbClr val="EC0C13"/>
            </a:solidFill>
            <a:tailEnd type="triangle"/>
          </a:ln>
        </p:spPr>
        <p:txBody>
          <a:bodyPr lIns="45719" rIns="45719"/>
          <a:lstStyle/>
          <a:p>
            <a:endParaRPr/>
          </a:p>
        </p:txBody>
      </p:sp>
      <p:sp>
        <p:nvSpPr>
          <p:cNvPr id="672" name="The Bombardier Challenger 605 requires  4,970 feet of runway for takeoff (dry pavement)…"/>
          <p:cNvSpPr txBox="1"/>
          <p:nvPr/>
        </p:nvSpPr>
        <p:spPr>
          <a:xfrm>
            <a:off x="6395130" y="3341878"/>
            <a:ext cx="2613179" cy="21686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t>The Bombardier Challenger 605 requires  4,970 feet of runway for takeoff (dry pavement)</a:t>
            </a:r>
          </a:p>
          <a:p>
            <a:pPr>
              <a:defRPr sz="1600"/>
            </a:pPr>
            <a:r>
              <a:t>Round to 5,000 feet.</a:t>
            </a:r>
          </a:p>
          <a:p>
            <a:pPr>
              <a:defRPr sz="1600"/>
            </a:pPr>
            <a:endParaRPr/>
          </a:p>
          <a:p>
            <a:pPr>
              <a:defRPr sz="1600"/>
            </a:pPr>
            <a:r>
              <a:t>5,726 feet of runway needed with wet pavement</a:t>
            </a:r>
          </a:p>
          <a:p>
            <a:pPr>
              <a:defRPr sz="1600"/>
            </a:pPr>
            <a:r>
              <a:t>Rounded to 5,700 feet.</a:t>
            </a:r>
          </a:p>
        </p:txBody>
      </p:sp>
      <p:sp>
        <p:nvSpPr>
          <p:cNvPr id="673" name="Rectangle"/>
          <p:cNvSpPr/>
          <p:nvPr/>
        </p:nvSpPr>
        <p:spPr>
          <a:xfrm>
            <a:off x="742033" y="2743734"/>
            <a:ext cx="4653032" cy="307005"/>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674" name="Rectangle"/>
          <p:cNvSpPr/>
          <p:nvPr/>
        </p:nvSpPr>
        <p:spPr>
          <a:xfrm>
            <a:off x="123761" y="3341878"/>
            <a:ext cx="5889576" cy="256421"/>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675" name="Rectangle"/>
          <p:cNvSpPr txBox="1"/>
          <p:nvPr/>
        </p:nvSpPr>
        <p:spPr>
          <a:xfrm>
            <a:off x="5279636" y="1875691"/>
            <a:ext cx="3652876" cy="1109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914400">
              <a:spcBef>
                <a:spcPts val="500"/>
              </a:spcBef>
            </a:pPr>
            <a:endParaRPr/>
          </a:p>
        </p:txBody>
      </p:sp>
      <p:sp>
        <p:nvSpPr>
          <p:cNvPr id="676" name="The Bombardier Challenger 605 is the critical aircraft in this example."/>
          <p:cNvSpPr txBox="1"/>
          <p:nvPr/>
        </p:nvSpPr>
        <p:spPr>
          <a:xfrm>
            <a:off x="5279636" y="1875691"/>
            <a:ext cx="3063396" cy="947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522170" lvl="1" indent="-202130" defTabSz="768095">
              <a:spcBef>
                <a:spcPts val="400"/>
              </a:spcBef>
              <a:buSzPct val="100000"/>
              <a:buChar char="•"/>
              <a:defRPr sz="1512"/>
            </a:pPr>
            <a:r>
              <a:t>The Bombardier Challenger 605 is the critical aircraft in this example.</a:t>
            </a:r>
          </a:p>
        </p:txBody>
      </p:sp>
      <p:sp>
        <p:nvSpPr>
          <p:cNvPr id="677" name="Line"/>
          <p:cNvSpPr/>
          <p:nvPr/>
        </p:nvSpPr>
        <p:spPr>
          <a:xfrm flipH="1">
            <a:off x="5409398" y="2983617"/>
            <a:ext cx="1016590" cy="1"/>
          </a:xfrm>
          <a:prstGeom prst="line">
            <a:avLst/>
          </a:prstGeom>
          <a:ln w="26425">
            <a:solidFill>
              <a:srgbClr val="EC0C13"/>
            </a:solidFill>
            <a:tailEnd type="triangle"/>
          </a:ln>
        </p:spPr>
        <p:txBody>
          <a:bodyPr lIns="45719" rIns="45719"/>
          <a:lstStyle/>
          <a:p>
            <a:endParaRPr/>
          </a:p>
        </p:txBody>
      </p:sp>
      <p:sp>
        <p:nvSpPr>
          <p:cNvPr id="678" name="Runway Design Conditions"/>
          <p:cNvSpPr txBox="1"/>
          <p:nvPr/>
        </p:nvSpPr>
        <p:spPr>
          <a:xfrm>
            <a:off x="6395130" y="2795219"/>
            <a:ext cx="2613179" cy="3398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Runway Design Conditions</a:t>
            </a:r>
          </a:p>
        </p:txBody>
      </p:sp>
      <p:sp>
        <p:nvSpPr>
          <p:cNvPr id="679"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 name="pasted-movie.png" descr="pasted-movie.png"/>
          <p:cNvPicPr>
            <a:picLocks noChangeAspect="1"/>
          </p:cNvPicPr>
          <p:nvPr/>
        </p:nvPicPr>
        <p:blipFill>
          <a:blip r:embed="rId2"/>
          <a:stretch>
            <a:fillRect/>
          </a:stretch>
        </p:blipFill>
        <p:spPr>
          <a:xfrm>
            <a:off x="579119" y="2609269"/>
            <a:ext cx="7711967" cy="3530675"/>
          </a:xfrm>
          <a:prstGeom prst="rect">
            <a:avLst/>
          </a:prstGeom>
          <a:ln>
            <a:solidFill>
              <a:srgbClr val="000000"/>
            </a:solidFill>
          </a:ln>
        </p:spPr>
      </p:pic>
      <p:sp>
        <p:nvSpPr>
          <p:cNvPr id="682" name="Runway Design Table Output"/>
          <p:cNvSpPr txBox="1">
            <a:spLocks noGrp="1"/>
          </p:cNvSpPr>
          <p:nvPr>
            <p:ph type="title"/>
          </p:nvPr>
        </p:nvSpPr>
        <p:spPr>
          <a:xfrm>
            <a:off x="457200" y="336054"/>
            <a:ext cx="8229600" cy="723901"/>
          </a:xfrm>
          <a:prstGeom prst="rect">
            <a:avLst/>
          </a:prstGeom>
        </p:spPr>
        <p:txBody>
          <a:bodyPr/>
          <a:lstStyle>
            <a:lvl1pPr>
              <a:defRPr sz="3100" b="1" spc="-86"/>
            </a:lvl1pPr>
          </a:lstStyle>
          <a:p>
            <a:pPr>
              <a:defRPr b="0"/>
            </a:pPr>
            <a:r>
              <a:rPr b="1"/>
              <a:t>Runway Design Table Output</a:t>
            </a:r>
          </a:p>
        </p:txBody>
      </p:sp>
      <p:sp>
        <p:nvSpPr>
          <p:cNvPr id="68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
        <p:nvSpPr>
          <p:cNvPr id="684" name="Provides a table output of runway length requirements for each aircraft…"/>
          <p:cNvSpPr txBox="1">
            <a:spLocks noGrp="1"/>
          </p:cNvSpPr>
          <p:nvPr>
            <p:ph type="body" sz="quarter" idx="1"/>
          </p:nvPr>
        </p:nvSpPr>
        <p:spPr>
          <a:xfrm>
            <a:off x="4452408" y="1173064"/>
            <a:ext cx="4608770" cy="1817775"/>
          </a:xfrm>
          <a:prstGeom prst="rect">
            <a:avLst/>
          </a:prstGeom>
          <a:ln w="12700">
            <a:noFill/>
            <a:miter lim="400000"/>
          </a:ln>
        </p:spPr>
        <p:txBody>
          <a:bodyPr/>
          <a:lstStyle/>
          <a:p>
            <a:pPr marL="621631" lvl="1" indent="-240631">
              <a:buClrTx/>
              <a:buSzPct val="100000"/>
              <a:buFontTx/>
              <a:defRPr sz="1600"/>
            </a:pPr>
            <a:r>
              <a:t>Provides a table output of runway length requirements for each aircraft</a:t>
            </a:r>
          </a:p>
          <a:p>
            <a:pPr marL="621631" lvl="1" indent="-240631">
              <a:buClrTx/>
              <a:buSzPct val="100000"/>
              <a:buFontTx/>
              <a:defRPr sz="1600"/>
            </a:pPr>
            <a:r>
              <a:t>Two takeoff conditions provided (wet/dry)</a:t>
            </a:r>
          </a:p>
          <a:p>
            <a:pPr marL="621631" lvl="1" indent="-240631">
              <a:buClrTx/>
              <a:buSzPct val="100000"/>
              <a:buFontTx/>
              <a:defRPr sz="1600"/>
            </a:pPr>
            <a:r>
              <a:t>Multiple landing conditions provided (wet, dry and Part 135)</a:t>
            </a:r>
          </a:p>
        </p:txBody>
      </p:sp>
      <p:grpSp>
        <p:nvGrpSpPr>
          <p:cNvPr id="688" name="Group"/>
          <p:cNvGrpSpPr/>
          <p:nvPr/>
        </p:nvGrpSpPr>
        <p:grpSpPr>
          <a:xfrm>
            <a:off x="274726" y="1333876"/>
            <a:ext cx="4479700" cy="1069431"/>
            <a:chOff x="0" y="0"/>
            <a:chExt cx="4479699" cy="1069429"/>
          </a:xfrm>
        </p:grpSpPr>
        <p:sp>
          <p:nvSpPr>
            <p:cNvPr id="685" name="Rectangle"/>
            <p:cNvSpPr/>
            <p:nvPr/>
          </p:nvSpPr>
          <p:spPr>
            <a:xfrm>
              <a:off x="0" y="9932"/>
              <a:ext cx="4479700" cy="1059498"/>
            </a:xfrm>
            <a:prstGeom prst="rect">
              <a:avLst/>
            </a:prstGeom>
            <a:solidFill>
              <a:srgbClr val="FDFFAB"/>
            </a:solidFill>
            <a:ln w="26425" cap="flat">
              <a:solidFill>
                <a:schemeClr val="accent1"/>
              </a:solidFill>
              <a:prstDash val="solid"/>
              <a:round/>
            </a:ln>
            <a:effectLst>
              <a:outerShdw blurRad="38100" dist="25400" dir="2700000" rotWithShape="0">
                <a:srgbClr val="000000">
                  <a:alpha val="60000"/>
                </a:srgbClr>
              </a:outerShdw>
            </a:effectLst>
          </p:spPr>
          <p:txBody>
            <a:bodyPr wrap="square" lIns="45719" tIns="45719" rIns="45719" bIns="45719" numCol="1" anchor="ctr">
              <a:noAutofit/>
            </a:bodyPr>
            <a:lstStyle/>
            <a:p>
              <a:endParaRPr/>
            </a:p>
          </p:txBody>
        </p:sp>
        <p:sp>
          <p:nvSpPr>
            <p:cNvPr id="686" name="Pressure altitude = 2,300 feet…"/>
            <p:cNvSpPr txBox="1"/>
            <p:nvPr/>
          </p:nvSpPr>
          <p:spPr>
            <a:xfrm>
              <a:off x="1356894" y="0"/>
              <a:ext cx="3048416" cy="10363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600"/>
              </a:pPr>
              <a:r>
                <a:t>Pressure altitude = 2,300 feet</a:t>
              </a:r>
            </a:p>
            <a:p>
              <a:pPr>
                <a:defRPr sz="1600"/>
              </a:pPr>
              <a:r>
                <a:t>Design temperature = 90 deg. F.</a:t>
              </a:r>
            </a:p>
            <a:p>
              <a:pPr>
                <a:defRPr sz="1600"/>
              </a:pPr>
              <a:r>
                <a:t>Wind speed = 0 knots</a:t>
              </a:r>
            </a:p>
            <a:p>
              <a:pPr>
                <a:defRPr sz="1600"/>
              </a:pPr>
              <a:r>
                <a:t>Runway gradient = 0%</a:t>
              </a:r>
            </a:p>
          </p:txBody>
        </p:sp>
        <p:sp>
          <p:nvSpPr>
            <p:cNvPr id="687" name="Design…"/>
            <p:cNvSpPr txBox="1"/>
            <p:nvPr/>
          </p:nvSpPr>
          <p:spPr>
            <a:xfrm>
              <a:off x="37314" y="77956"/>
              <a:ext cx="1243770" cy="908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r>
                <a:t>Design </a:t>
              </a:r>
            </a:p>
            <a:p>
              <a:r>
                <a:t>Conditions</a:t>
              </a:r>
            </a:p>
          </p:txBody>
        </p:sp>
      </p:grpSp>
      <p:sp>
        <p:nvSpPr>
          <p:cNvPr id="689" name="Rectangle"/>
          <p:cNvSpPr/>
          <p:nvPr/>
        </p:nvSpPr>
        <p:spPr>
          <a:xfrm>
            <a:off x="3674062" y="2579722"/>
            <a:ext cx="1189772" cy="3589769"/>
          </a:xfrm>
          <a:prstGeom prst="rect">
            <a:avLst/>
          </a:prstGeom>
          <a:ln w="26425">
            <a:solidFill>
              <a:srgbClr val="E424F7">
                <a:alpha val="95983"/>
              </a:srgbClr>
            </a:solidFill>
          </a:ln>
          <a:effectLst>
            <a:outerShdw blurRad="38100" dist="25400" dir="2700000" rotWithShape="0">
              <a:srgbClr val="000000">
                <a:alpha val="60000"/>
              </a:srgbClr>
            </a:outerShdw>
          </a:effectLst>
        </p:spPr>
        <p:txBody>
          <a:bodyPr lIns="45719" rIns="45719" anchor="ctr"/>
          <a:lstStyle/>
          <a:p>
            <a:pPr>
              <a:defRPr>
                <a:solidFill>
                  <a:srgbClr val="4122FF"/>
                </a:solidFill>
              </a:defRPr>
            </a:pPr>
            <a:endParaRPr/>
          </a:p>
        </p:txBody>
      </p:sp>
      <p:sp>
        <p:nvSpPr>
          <p:cNvPr id="690" name="Rectangle"/>
          <p:cNvSpPr/>
          <p:nvPr/>
        </p:nvSpPr>
        <p:spPr>
          <a:xfrm>
            <a:off x="4882343" y="2620406"/>
            <a:ext cx="3428306" cy="3508401"/>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691" name="Takeoff distance output"/>
          <p:cNvSpPr txBox="1"/>
          <p:nvPr/>
        </p:nvSpPr>
        <p:spPr>
          <a:xfrm>
            <a:off x="2976130" y="6224261"/>
            <a:ext cx="1935396" cy="3015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Takeoff distance output</a:t>
            </a:r>
          </a:p>
        </p:txBody>
      </p:sp>
      <p:sp>
        <p:nvSpPr>
          <p:cNvPr id="692" name="Landing distance output"/>
          <p:cNvSpPr txBox="1"/>
          <p:nvPr/>
        </p:nvSpPr>
        <p:spPr>
          <a:xfrm>
            <a:off x="6154042" y="5706595"/>
            <a:ext cx="2088828" cy="3015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Landing distance output</a:t>
            </a:r>
          </a:p>
        </p:txBody>
      </p:sp>
      <p:sp>
        <p:nvSpPr>
          <p:cNvPr id="693"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Installation Instructions for Windows OS"/>
          <p:cNvSpPr txBox="1">
            <a:spLocks noGrp="1"/>
          </p:cNvSpPr>
          <p:nvPr>
            <p:ph type="title"/>
          </p:nvPr>
        </p:nvSpPr>
        <p:spPr>
          <a:xfrm>
            <a:off x="457200" y="485500"/>
            <a:ext cx="8229600" cy="927101"/>
          </a:xfrm>
          <a:prstGeom prst="rect">
            <a:avLst/>
          </a:prstGeom>
        </p:spPr>
        <p:txBody>
          <a:bodyPr/>
          <a:lstStyle/>
          <a:p>
            <a:r>
              <a:t>Installation Instructions for Windows OS</a:t>
            </a:r>
          </a:p>
        </p:txBody>
      </p:sp>
      <p:sp>
        <p:nvSpPr>
          <p:cNvPr id="281" name="Step 1: Download the Small Aircraft Runway Length Analysis Tool  (SARLAT) setup file from:…"/>
          <p:cNvSpPr txBox="1">
            <a:spLocks noGrp="1"/>
          </p:cNvSpPr>
          <p:nvPr>
            <p:ph type="body" idx="1"/>
          </p:nvPr>
        </p:nvSpPr>
        <p:spPr>
          <a:xfrm>
            <a:off x="385152" y="1105709"/>
            <a:ext cx="8373696" cy="4749801"/>
          </a:xfrm>
          <a:prstGeom prst="rect">
            <a:avLst/>
          </a:prstGeom>
          <a:ln w="12700">
            <a:noFill/>
            <a:miter lim="400000"/>
          </a:ln>
        </p:spPr>
        <p:txBody>
          <a:bodyPr/>
          <a:lstStyle/>
          <a:p>
            <a:pPr marL="181051" indent="-181051" defTabSz="905255">
              <a:defRPr sz="2376" b="1"/>
            </a:pPr>
            <a:endParaRPr/>
          </a:p>
          <a:p>
            <a:pPr marL="0" indent="0" defTabSz="905255">
              <a:buSzTx/>
              <a:buNone/>
              <a:defRPr sz="2376"/>
            </a:pPr>
            <a:r>
              <a:rPr b="1"/>
              <a:t>Step 1: </a:t>
            </a:r>
            <a:r>
              <a:t>Download the Small Aircraft Runway Length Analysis Tool  (SARLAT) setup file from:</a:t>
            </a:r>
          </a:p>
          <a:p>
            <a:pPr marL="0" indent="0" defTabSz="905255">
              <a:buSzTx/>
              <a:buNone/>
              <a:defRPr sz="2376"/>
            </a:pPr>
            <a:endParaRPr/>
          </a:p>
          <a:p>
            <a:pPr marL="0" indent="0" defTabSz="905255">
              <a:buSzTx/>
              <a:buNone/>
              <a:defRPr sz="2376"/>
            </a:pPr>
            <a:endParaRPr/>
          </a:p>
          <a:p>
            <a:pPr marL="0" indent="0" defTabSz="905255">
              <a:buSzTx/>
              <a:buNone/>
              <a:defRPr sz="2376"/>
            </a:pPr>
            <a:endParaRPr/>
          </a:p>
          <a:p>
            <a:pPr marL="0" indent="0" defTabSz="905255">
              <a:buSzTx/>
              <a:buNone/>
              <a:defRPr sz="2376"/>
            </a:pPr>
            <a:r>
              <a:rPr b="1"/>
              <a:t>Step 2:</a:t>
            </a:r>
            <a:r>
              <a:t> Locate the downloaded file on your hard drive folder</a:t>
            </a:r>
          </a:p>
          <a:p>
            <a:pPr marL="0" lvl="1" indent="271576" defTabSz="905255">
              <a:buSzTx/>
              <a:buNone/>
              <a:defRPr sz="2376"/>
            </a:pPr>
            <a:r>
              <a:rPr b="1"/>
              <a:t>SARLAT+2-2.0.0+Setup.exe</a:t>
            </a:r>
          </a:p>
          <a:p>
            <a:pPr marL="0" indent="0" defTabSz="905255">
              <a:buSzTx/>
              <a:buNone/>
              <a:defRPr sz="2376"/>
            </a:pPr>
            <a:endParaRPr b="1"/>
          </a:p>
          <a:p>
            <a:pPr marL="0" indent="0" defTabSz="905255">
              <a:buSzTx/>
              <a:buNone/>
              <a:defRPr sz="2376"/>
            </a:pPr>
            <a:r>
              <a:rPr b="1"/>
              <a:t>Step 3:</a:t>
            </a:r>
            <a:r>
              <a:t> Install the application</a:t>
            </a:r>
          </a:p>
          <a:p>
            <a:pPr marL="0" lvl="1" indent="271576" defTabSz="905255">
              <a:buSzTx/>
              <a:buNone/>
              <a:defRPr sz="2376"/>
            </a:pPr>
            <a:r>
              <a:t>Double click on the </a:t>
            </a:r>
            <a:r>
              <a:rPr b="1"/>
              <a:t>SARLAT+2-2.0.0+Setup.exe</a:t>
            </a:r>
            <a:r>
              <a:t> file</a:t>
            </a:r>
          </a:p>
        </p:txBody>
      </p:sp>
      <p:sp>
        <p:nvSpPr>
          <p:cNvPr id="282" name="Slide Number"/>
          <p:cNvSpPr txBox="1">
            <a:spLocks noGrp="1"/>
          </p:cNvSpPr>
          <p:nvPr>
            <p:ph type="sldNum" sz="quarter" idx="2"/>
          </p:nvPr>
        </p:nvSpPr>
        <p:spPr>
          <a:xfrm>
            <a:off x="8913921" y="6548391"/>
            <a:ext cx="209399"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283" name="Windows: https://atsl-software-downloads.s3.amazonaws.com/sarlat/V2.0.0/SARLAT+2-2.0.0+Setup.exe"/>
          <p:cNvSpPr txBox="1"/>
          <p:nvPr/>
        </p:nvSpPr>
        <p:spPr>
          <a:xfrm>
            <a:off x="485353" y="2505215"/>
            <a:ext cx="8538904" cy="958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ts val="3600"/>
              </a:lnSpc>
              <a:defRPr sz="2100" u="sng">
                <a:solidFill>
                  <a:srgbClr val="1155CC"/>
                </a:solidFill>
              </a:defRPr>
            </a:pPr>
            <a:r>
              <a:rPr b="1" u="none" dirty="0">
                <a:solidFill>
                  <a:srgbClr val="222222"/>
                </a:solidFill>
              </a:rPr>
              <a:t>Windows: </a:t>
            </a:r>
            <a:r>
              <a:rPr sz="2000" dirty="0">
                <a:solidFill>
                  <a:srgbClr val="0000FF"/>
                </a:solidFill>
                <a:uFill>
                  <a:solidFill>
                    <a:srgbClr val="0000FF"/>
                  </a:solidFill>
                </a:uFill>
                <a:hlinkClick r:id="rId2"/>
              </a:rPr>
              <a:t>https://atsl-software-downloads.s3.amazonaws.com/sarlat/V2.0.0/SARLAT+2-2.0.0+Setup.exe</a:t>
            </a:r>
            <a:endParaRPr sz="2000" u="none" dirty="0">
              <a:solidFill>
                <a:srgbClr val="201F1E"/>
              </a:solidFill>
            </a:endParaRPr>
          </a:p>
        </p:txBody>
      </p:sp>
      <p:sp>
        <p:nvSpPr>
          <p:cNvPr id="284" name="Note: In Windows you do not need to have Administration privileges to install SARLAT"/>
          <p:cNvSpPr txBox="1"/>
          <p:nvPr/>
        </p:nvSpPr>
        <p:spPr>
          <a:xfrm>
            <a:off x="102372" y="6123869"/>
            <a:ext cx="8778551"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Note: In Windows you do not need to have Administration privileges to install SARLAT</a:t>
            </a:r>
          </a:p>
        </p:txBody>
      </p:sp>
      <p:sp>
        <p:nvSpPr>
          <p:cNvPr id="285"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 name="pasted-movie.png" descr="pasted-movie.png"/>
          <p:cNvPicPr>
            <a:picLocks noChangeAspect="1"/>
          </p:cNvPicPr>
          <p:nvPr/>
        </p:nvPicPr>
        <p:blipFill>
          <a:blip r:embed="rId2"/>
          <a:stretch>
            <a:fillRect/>
          </a:stretch>
        </p:blipFill>
        <p:spPr>
          <a:xfrm>
            <a:off x="101600" y="2422967"/>
            <a:ext cx="6182942" cy="3651840"/>
          </a:xfrm>
          <a:prstGeom prst="rect">
            <a:avLst/>
          </a:prstGeom>
          <a:ln>
            <a:solidFill>
              <a:srgbClr val="000000"/>
            </a:solidFill>
          </a:ln>
        </p:spPr>
      </p:pic>
      <p:sp>
        <p:nvSpPr>
          <p:cNvPr id="696" name="Critical Aircraft Considering Runway Design Parameters"/>
          <p:cNvSpPr txBox="1">
            <a:spLocks noGrp="1"/>
          </p:cNvSpPr>
          <p:nvPr>
            <p:ph type="title"/>
          </p:nvPr>
        </p:nvSpPr>
        <p:spPr>
          <a:xfrm>
            <a:off x="457200" y="336054"/>
            <a:ext cx="8229600" cy="723901"/>
          </a:xfrm>
          <a:prstGeom prst="rect">
            <a:avLst/>
          </a:prstGeom>
        </p:spPr>
        <p:txBody>
          <a:bodyPr/>
          <a:lstStyle>
            <a:lvl1pPr defTabSz="740663">
              <a:defRPr sz="2511" b="1" spc="-69"/>
            </a:lvl1pPr>
          </a:lstStyle>
          <a:p>
            <a:pPr>
              <a:defRPr b="0"/>
            </a:pPr>
            <a:r>
              <a:rPr b="1"/>
              <a:t>Critical Aircraft Considering Runway Design Parameters</a:t>
            </a:r>
          </a:p>
        </p:txBody>
      </p:sp>
      <p:sp>
        <p:nvSpPr>
          <p:cNvPr id="69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698" name="Provides a table output of runway length requirements for each aircraft…"/>
          <p:cNvSpPr txBox="1">
            <a:spLocks noGrp="1"/>
          </p:cNvSpPr>
          <p:nvPr>
            <p:ph type="body" sz="quarter" idx="1"/>
          </p:nvPr>
        </p:nvSpPr>
        <p:spPr>
          <a:xfrm>
            <a:off x="4427008" y="919064"/>
            <a:ext cx="4608770" cy="1817775"/>
          </a:xfrm>
          <a:prstGeom prst="rect">
            <a:avLst/>
          </a:prstGeom>
          <a:ln w="12700">
            <a:noFill/>
            <a:miter lim="400000"/>
          </a:ln>
        </p:spPr>
        <p:txBody>
          <a:bodyPr/>
          <a:lstStyle/>
          <a:p>
            <a:pPr marL="621631" lvl="1" indent="-240631">
              <a:buClrTx/>
              <a:buSzPct val="100000"/>
              <a:buFontTx/>
              <a:defRPr sz="1600"/>
            </a:pPr>
            <a:r>
              <a:t>Provides a table output of runway length requirements for each aircraft</a:t>
            </a:r>
          </a:p>
          <a:p>
            <a:pPr marL="621631" lvl="1" indent="-240631">
              <a:buClrTx/>
              <a:buSzPct val="100000"/>
              <a:buFontTx/>
              <a:defRPr sz="1600"/>
            </a:pPr>
            <a:r>
              <a:t>Shows the cumulative annual operations for all aircraft sorted from the highest to the smallest runway length </a:t>
            </a:r>
          </a:p>
        </p:txBody>
      </p:sp>
      <p:grpSp>
        <p:nvGrpSpPr>
          <p:cNvPr id="702" name="Group"/>
          <p:cNvGrpSpPr/>
          <p:nvPr/>
        </p:nvGrpSpPr>
        <p:grpSpPr>
          <a:xfrm>
            <a:off x="211226" y="1112440"/>
            <a:ext cx="4479700" cy="1069430"/>
            <a:chOff x="0" y="0"/>
            <a:chExt cx="4479699" cy="1069429"/>
          </a:xfrm>
        </p:grpSpPr>
        <p:sp>
          <p:nvSpPr>
            <p:cNvPr id="699" name="Rectangle"/>
            <p:cNvSpPr/>
            <p:nvPr/>
          </p:nvSpPr>
          <p:spPr>
            <a:xfrm>
              <a:off x="0" y="9932"/>
              <a:ext cx="4479700" cy="1059498"/>
            </a:xfrm>
            <a:prstGeom prst="rect">
              <a:avLst/>
            </a:prstGeom>
            <a:solidFill>
              <a:srgbClr val="FDFFAB"/>
            </a:solidFill>
            <a:ln w="26425" cap="flat">
              <a:solidFill>
                <a:schemeClr val="accent1"/>
              </a:solidFill>
              <a:prstDash val="solid"/>
              <a:round/>
            </a:ln>
            <a:effectLst>
              <a:outerShdw blurRad="38100" dist="25400" dir="2700000" rotWithShape="0">
                <a:srgbClr val="000000">
                  <a:alpha val="60000"/>
                </a:srgbClr>
              </a:outerShdw>
            </a:effectLst>
          </p:spPr>
          <p:txBody>
            <a:bodyPr wrap="square" lIns="45719" tIns="45719" rIns="45719" bIns="45719" numCol="1" anchor="ctr">
              <a:noAutofit/>
            </a:bodyPr>
            <a:lstStyle/>
            <a:p>
              <a:endParaRPr/>
            </a:p>
          </p:txBody>
        </p:sp>
        <p:sp>
          <p:nvSpPr>
            <p:cNvPr id="700" name="Pressure altitude = 2,300 feet…"/>
            <p:cNvSpPr txBox="1"/>
            <p:nvPr/>
          </p:nvSpPr>
          <p:spPr>
            <a:xfrm>
              <a:off x="1356894" y="0"/>
              <a:ext cx="3048416" cy="10363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600"/>
              </a:pPr>
              <a:r>
                <a:t>Pressure altitude = 2,300 feet</a:t>
              </a:r>
            </a:p>
            <a:p>
              <a:pPr>
                <a:defRPr sz="1600"/>
              </a:pPr>
              <a:r>
                <a:t>Design temperature = 90 deg. F.</a:t>
              </a:r>
            </a:p>
            <a:p>
              <a:pPr>
                <a:defRPr sz="1600"/>
              </a:pPr>
              <a:r>
                <a:t>Wind speed = 0 knots</a:t>
              </a:r>
            </a:p>
            <a:p>
              <a:pPr>
                <a:defRPr sz="1600"/>
              </a:pPr>
              <a:r>
                <a:t>Runway gradient = 0%</a:t>
              </a:r>
            </a:p>
          </p:txBody>
        </p:sp>
        <p:sp>
          <p:nvSpPr>
            <p:cNvPr id="701" name="Design…"/>
            <p:cNvSpPr txBox="1"/>
            <p:nvPr/>
          </p:nvSpPr>
          <p:spPr>
            <a:xfrm>
              <a:off x="37314" y="77956"/>
              <a:ext cx="1243770" cy="908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r>
                <a:t>Design </a:t>
              </a:r>
            </a:p>
            <a:p>
              <a:r>
                <a:t>Conditions</a:t>
              </a:r>
            </a:p>
          </p:txBody>
        </p:sp>
      </p:grpSp>
      <p:sp>
        <p:nvSpPr>
          <p:cNvPr id="703" name="Rectangle"/>
          <p:cNvSpPr/>
          <p:nvPr/>
        </p:nvSpPr>
        <p:spPr>
          <a:xfrm>
            <a:off x="4436801" y="2887370"/>
            <a:ext cx="822871" cy="3211794"/>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704" name="Line"/>
          <p:cNvSpPr/>
          <p:nvPr/>
        </p:nvSpPr>
        <p:spPr>
          <a:xfrm flipH="1" flipV="1">
            <a:off x="5780061" y="3876488"/>
            <a:ext cx="1101881" cy="539711"/>
          </a:xfrm>
          <a:prstGeom prst="line">
            <a:avLst/>
          </a:prstGeom>
          <a:ln w="26425">
            <a:solidFill>
              <a:srgbClr val="EC0C13"/>
            </a:solidFill>
            <a:tailEnd type="triangle"/>
          </a:ln>
        </p:spPr>
        <p:txBody>
          <a:bodyPr lIns="45719" rIns="45719"/>
          <a:lstStyle/>
          <a:p>
            <a:endParaRPr/>
          </a:p>
        </p:txBody>
      </p:sp>
      <p:sp>
        <p:nvSpPr>
          <p:cNvPr id="705" name="The Beechcraft King Air B350ER is the critical aircraft and requires  4,928 feet of runway for takeoff (dry pavement)…"/>
          <p:cNvSpPr txBox="1"/>
          <p:nvPr/>
        </p:nvSpPr>
        <p:spPr>
          <a:xfrm>
            <a:off x="6433230" y="3066058"/>
            <a:ext cx="2613179" cy="2854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t>The Beechcraft King Air B350ER is the critical aircraft and requires  4,928 feet of runway for takeoff (dry pavement)</a:t>
            </a:r>
          </a:p>
          <a:p>
            <a:pPr>
              <a:defRPr sz="1600"/>
            </a:pPr>
            <a:r>
              <a:t>Round to 4,900 feet.</a:t>
            </a:r>
          </a:p>
          <a:p>
            <a:pPr>
              <a:defRPr sz="1600"/>
            </a:pPr>
            <a:endParaRPr/>
          </a:p>
          <a:p>
            <a:pPr>
              <a:defRPr sz="1600"/>
            </a:pPr>
            <a:r>
              <a:t>The critical aircraft for runway length requirement is the first aircraft with 500 or more annual operations (highlighted in yellow).</a:t>
            </a:r>
          </a:p>
        </p:txBody>
      </p:sp>
      <p:sp>
        <p:nvSpPr>
          <p:cNvPr id="706" name="Rectangle"/>
          <p:cNvSpPr/>
          <p:nvPr/>
        </p:nvSpPr>
        <p:spPr>
          <a:xfrm>
            <a:off x="118801" y="3682081"/>
            <a:ext cx="6148539" cy="339336"/>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707"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pasted-movie.png" descr="pasted-movie.png"/>
          <p:cNvPicPr>
            <a:picLocks noChangeAspect="1"/>
          </p:cNvPicPr>
          <p:nvPr/>
        </p:nvPicPr>
        <p:blipFill>
          <a:blip r:embed="rId2"/>
          <a:stretch>
            <a:fillRect/>
          </a:stretch>
        </p:blipFill>
        <p:spPr>
          <a:xfrm>
            <a:off x="313591" y="4387012"/>
            <a:ext cx="8516818" cy="1843127"/>
          </a:xfrm>
          <a:prstGeom prst="rect">
            <a:avLst/>
          </a:prstGeom>
          <a:ln>
            <a:solidFill>
              <a:srgbClr val="000000"/>
            </a:solidFill>
          </a:ln>
        </p:spPr>
      </p:pic>
      <p:sp>
        <p:nvSpPr>
          <p:cNvPr id="710" name="Critical Aircraft According to Other Design Parameters"/>
          <p:cNvSpPr txBox="1">
            <a:spLocks noGrp="1"/>
          </p:cNvSpPr>
          <p:nvPr>
            <p:ph type="title"/>
          </p:nvPr>
        </p:nvSpPr>
        <p:spPr>
          <a:xfrm>
            <a:off x="457200" y="336054"/>
            <a:ext cx="8229600" cy="723901"/>
          </a:xfrm>
          <a:prstGeom prst="rect">
            <a:avLst/>
          </a:prstGeom>
        </p:spPr>
        <p:txBody>
          <a:bodyPr/>
          <a:lstStyle>
            <a:lvl1pPr defTabSz="768095">
              <a:defRPr sz="2604" b="1" spc="-72"/>
            </a:lvl1pPr>
          </a:lstStyle>
          <a:p>
            <a:pPr>
              <a:defRPr b="0"/>
            </a:pPr>
            <a:r>
              <a:rPr b="1"/>
              <a:t>Critical Aircraft According to Other Design Parameters</a:t>
            </a:r>
          </a:p>
        </p:txBody>
      </p:sp>
      <p:sp>
        <p:nvSpPr>
          <p:cNvPr id="71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sp>
        <p:nvSpPr>
          <p:cNvPr id="712" name="Provides a table output of the critical aircraft according to: ADG, AAC, TDG and RDC…"/>
          <p:cNvSpPr txBox="1">
            <a:spLocks noGrp="1"/>
          </p:cNvSpPr>
          <p:nvPr>
            <p:ph type="body" sz="quarter" idx="1"/>
          </p:nvPr>
        </p:nvSpPr>
        <p:spPr>
          <a:xfrm>
            <a:off x="4376208" y="969864"/>
            <a:ext cx="4608770" cy="1817775"/>
          </a:xfrm>
          <a:prstGeom prst="rect">
            <a:avLst/>
          </a:prstGeom>
          <a:ln w="12700">
            <a:noFill/>
            <a:miter lim="400000"/>
          </a:ln>
        </p:spPr>
        <p:txBody>
          <a:bodyPr/>
          <a:lstStyle/>
          <a:p>
            <a:pPr marL="621631" lvl="1" indent="-240631">
              <a:buClrTx/>
              <a:buSzPct val="100000"/>
              <a:buFontTx/>
              <a:defRPr sz="1600"/>
            </a:pPr>
            <a:r>
              <a:t>Provides a table output of the critical aircraft according to: ADG, AAC, TDG and RDC</a:t>
            </a:r>
          </a:p>
          <a:p>
            <a:pPr marL="621631" lvl="1" indent="-240631">
              <a:buClrTx/>
              <a:buSzPct val="100000"/>
              <a:buFontTx/>
              <a:defRPr sz="1600"/>
            </a:pPr>
            <a:r>
              <a:t>SARLAT 2 selects the most critical aircraft for each of the four parameters individually.</a:t>
            </a:r>
          </a:p>
        </p:txBody>
      </p:sp>
      <p:grpSp>
        <p:nvGrpSpPr>
          <p:cNvPr id="716" name="Group"/>
          <p:cNvGrpSpPr/>
          <p:nvPr/>
        </p:nvGrpSpPr>
        <p:grpSpPr>
          <a:xfrm>
            <a:off x="211226" y="1112440"/>
            <a:ext cx="4479700" cy="1069430"/>
            <a:chOff x="0" y="0"/>
            <a:chExt cx="4479699" cy="1069429"/>
          </a:xfrm>
        </p:grpSpPr>
        <p:sp>
          <p:nvSpPr>
            <p:cNvPr id="713" name="Rectangle"/>
            <p:cNvSpPr/>
            <p:nvPr/>
          </p:nvSpPr>
          <p:spPr>
            <a:xfrm>
              <a:off x="0" y="9932"/>
              <a:ext cx="4479700" cy="1059498"/>
            </a:xfrm>
            <a:prstGeom prst="rect">
              <a:avLst/>
            </a:prstGeom>
            <a:solidFill>
              <a:srgbClr val="FDFFAB"/>
            </a:solidFill>
            <a:ln w="26425" cap="flat">
              <a:solidFill>
                <a:schemeClr val="accent1"/>
              </a:solidFill>
              <a:prstDash val="solid"/>
              <a:round/>
            </a:ln>
            <a:effectLst>
              <a:outerShdw blurRad="38100" dist="25400" dir="2700000" rotWithShape="0">
                <a:srgbClr val="000000">
                  <a:alpha val="60000"/>
                </a:srgbClr>
              </a:outerShdw>
            </a:effectLst>
          </p:spPr>
          <p:txBody>
            <a:bodyPr wrap="square" lIns="45719" tIns="45719" rIns="45719" bIns="45719" numCol="1" anchor="ctr">
              <a:noAutofit/>
            </a:bodyPr>
            <a:lstStyle/>
            <a:p>
              <a:endParaRPr/>
            </a:p>
          </p:txBody>
        </p:sp>
        <p:sp>
          <p:nvSpPr>
            <p:cNvPr id="714" name="Pressure altitude = 2,300 feet…"/>
            <p:cNvSpPr txBox="1"/>
            <p:nvPr/>
          </p:nvSpPr>
          <p:spPr>
            <a:xfrm>
              <a:off x="1356894" y="0"/>
              <a:ext cx="3048416" cy="10363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600"/>
              </a:pPr>
              <a:r>
                <a:t>Pressure altitude = 2,300 feet</a:t>
              </a:r>
            </a:p>
            <a:p>
              <a:pPr>
                <a:defRPr sz="1600"/>
              </a:pPr>
              <a:r>
                <a:t>Design temperature = 90 deg. F.</a:t>
              </a:r>
            </a:p>
            <a:p>
              <a:pPr>
                <a:defRPr sz="1600"/>
              </a:pPr>
              <a:r>
                <a:t>Wind speed = 0 knots</a:t>
              </a:r>
            </a:p>
            <a:p>
              <a:pPr>
                <a:defRPr sz="1600"/>
              </a:pPr>
              <a:r>
                <a:t>Runway gradient = 0%</a:t>
              </a:r>
            </a:p>
          </p:txBody>
        </p:sp>
        <p:sp>
          <p:nvSpPr>
            <p:cNvPr id="715" name="Design…"/>
            <p:cNvSpPr txBox="1"/>
            <p:nvPr/>
          </p:nvSpPr>
          <p:spPr>
            <a:xfrm>
              <a:off x="37314" y="77956"/>
              <a:ext cx="1243770" cy="908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r>
                <a:t>Design </a:t>
              </a:r>
            </a:p>
            <a:p>
              <a:r>
                <a:t>Conditions</a:t>
              </a:r>
            </a:p>
          </p:txBody>
        </p:sp>
      </p:grpSp>
      <p:sp>
        <p:nvSpPr>
          <p:cNvPr id="717" name="For the example shown:…"/>
          <p:cNvSpPr txBox="1"/>
          <p:nvPr/>
        </p:nvSpPr>
        <p:spPr>
          <a:xfrm>
            <a:off x="299508" y="2571722"/>
            <a:ext cx="8544984" cy="1817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621631" lvl="1" indent="-240631" defTabSz="914400">
              <a:spcBef>
                <a:spcPts val="500"/>
              </a:spcBef>
              <a:buSzPct val="100000"/>
              <a:buChar char="•"/>
              <a:defRPr sz="1600"/>
            </a:pPr>
            <a:r>
              <a:t>For the example shown:</a:t>
            </a:r>
          </a:p>
          <a:p>
            <a:pPr marL="621631" lvl="1" indent="-240631" defTabSz="914400">
              <a:spcBef>
                <a:spcPts val="500"/>
              </a:spcBef>
              <a:buSzPct val="100000"/>
              <a:buChar char="•"/>
              <a:defRPr sz="1600"/>
            </a:pPr>
            <a:r>
              <a:t>The critical aircraft according to ADG group is II (the Challenger 605) </a:t>
            </a:r>
          </a:p>
          <a:p>
            <a:pPr marL="621631" lvl="1" indent="-240631" defTabSz="914400">
              <a:spcBef>
                <a:spcPts val="500"/>
              </a:spcBef>
              <a:buSzPct val="100000"/>
              <a:buChar char="•"/>
              <a:defRPr sz="1600"/>
            </a:pPr>
            <a:r>
              <a:t>The critical aircraft according to AAC group is C (the Challenger 605) </a:t>
            </a:r>
          </a:p>
          <a:p>
            <a:pPr marL="621631" lvl="1" indent="-240631" defTabSz="914400">
              <a:spcBef>
                <a:spcPts val="500"/>
              </a:spcBef>
              <a:buSzPct val="100000"/>
              <a:buChar char="•"/>
              <a:defRPr sz="1600"/>
            </a:pPr>
            <a:r>
              <a:t>Runway Design Code (RDC) is C-II</a:t>
            </a:r>
          </a:p>
          <a:p>
            <a:pPr marL="621631" lvl="1" indent="-240631" defTabSz="914400">
              <a:spcBef>
                <a:spcPts val="500"/>
              </a:spcBef>
              <a:buSzPct val="100000"/>
              <a:buChar char="•"/>
              <a:defRPr sz="1600"/>
            </a:pPr>
            <a:r>
              <a:t>The critical aircraft for Taxiway Design Group (TDG) is 2A (the King Air B350ER)</a:t>
            </a:r>
          </a:p>
        </p:txBody>
      </p:sp>
      <p:sp>
        <p:nvSpPr>
          <p:cNvPr id="718"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 name="pasted-movie.png" descr="pasted-movie.png"/>
          <p:cNvPicPr>
            <a:picLocks noChangeAspect="1"/>
          </p:cNvPicPr>
          <p:nvPr/>
        </p:nvPicPr>
        <p:blipFill>
          <a:blip r:embed="rId2"/>
          <a:stretch>
            <a:fillRect/>
          </a:stretch>
        </p:blipFill>
        <p:spPr>
          <a:xfrm>
            <a:off x="3252470" y="1016000"/>
            <a:ext cx="5431373" cy="3533850"/>
          </a:xfrm>
          <a:prstGeom prst="rect">
            <a:avLst/>
          </a:prstGeom>
          <a:ln>
            <a:solidFill>
              <a:srgbClr val="000000"/>
            </a:solidFill>
          </a:ln>
        </p:spPr>
      </p:pic>
      <p:sp>
        <p:nvSpPr>
          <p:cNvPr id="721" name="Infeasible Operating Conditions in the Runway Design Mode"/>
          <p:cNvSpPr txBox="1">
            <a:spLocks noGrp="1"/>
          </p:cNvSpPr>
          <p:nvPr>
            <p:ph type="title"/>
          </p:nvPr>
        </p:nvSpPr>
        <p:spPr>
          <a:xfrm>
            <a:off x="307942" y="162761"/>
            <a:ext cx="8528116" cy="1162844"/>
          </a:xfrm>
          <a:prstGeom prst="rect">
            <a:avLst/>
          </a:prstGeom>
        </p:spPr>
        <p:txBody>
          <a:bodyPr/>
          <a:lstStyle>
            <a:lvl1pPr>
              <a:defRPr sz="2600" spc="-72"/>
            </a:lvl1pPr>
          </a:lstStyle>
          <a:p>
            <a:r>
              <a:t>Infeasible Operating Conditions in the Runway Design Mode</a:t>
            </a:r>
          </a:p>
        </p:txBody>
      </p:sp>
      <p:sp>
        <p:nvSpPr>
          <p:cNvPr id="72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sp>
        <p:nvSpPr>
          <p:cNvPr id="723" name="Example:…"/>
          <p:cNvSpPr txBox="1">
            <a:spLocks noGrp="1"/>
          </p:cNvSpPr>
          <p:nvPr>
            <p:ph type="body" sz="half" idx="1"/>
          </p:nvPr>
        </p:nvSpPr>
        <p:spPr>
          <a:xfrm>
            <a:off x="82742" y="1105886"/>
            <a:ext cx="2882769" cy="4646228"/>
          </a:xfrm>
          <a:prstGeom prst="rect">
            <a:avLst/>
          </a:prstGeom>
        </p:spPr>
        <p:txBody>
          <a:bodyPr/>
          <a:lstStyle/>
          <a:p>
            <a:pPr marL="0" indent="0">
              <a:buClrTx/>
              <a:buSzTx/>
              <a:buFontTx/>
              <a:buNone/>
              <a:defRPr sz="2300" b="1"/>
            </a:pPr>
            <a:r>
              <a:t>Example:</a:t>
            </a:r>
          </a:p>
          <a:p>
            <a:pPr marL="469231" indent="-228600">
              <a:buClrTx/>
              <a:buSzPct val="100000"/>
              <a:buFontTx/>
              <a:defRPr sz="2300"/>
            </a:pPr>
            <a:r>
              <a:t>Demanding airport design conditions</a:t>
            </a:r>
          </a:p>
          <a:p>
            <a:pPr marL="469231" indent="-228600">
              <a:buClrTx/>
              <a:buSzPct val="100000"/>
              <a:buFontTx/>
              <a:defRPr sz="2300"/>
            </a:pPr>
            <a:r>
              <a:t>8300 feet pressure altitude</a:t>
            </a:r>
          </a:p>
          <a:p>
            <a:pPr marL="469231" indent="-228600">
              <a:buClrTx/>
              <a:buSzPct val="100000"/>
              <a:buFontTx/>
              <a:defRPr sz="2300"/>
            </a:pPr>
            <a:r>
              <a:t>85 deg. F. design temperature</a:t>
            </a:r>
          </a:p>
        </p:txBody>
      </p:sp>
      <p:sp>
        <p:nvSpPr>
          <p:cNvPr id="724" name="Line"/>
          <p:cNvSpPr/>
          <p:nvPr/>
        </p:nvSpPr>
        <p:spPr>
          <a:xfrm>
            <a:off x="2790706" y="5244910"/>
            <a:ext cx="510510" cy="1"/>
          </a:xfrm>
          <a:prstGeom prst="line">
            <a:avLst/>
          </a:prstGeom>
          <a:ln w="26425">
            <a:solidFill>
              <a:srgbClr val="EC0C13"/>
            </a:solidFill>
            <a:tailEnd type="triangle"/>
          </a:ln>
        </p:spPr>
        <p:txBody>
          <a:bodyPr lIns="45719" rIns="45719"/>
          <a:lstStyle/>
          <a:p>
            <a:endParaRPr/>
          </a:p>
        </p:txBody>
      </p:sp>
      <p:sp>
        <p:nvSpPr>
          <p:cNvPr id="725" name="Line"/>
          <p:cNvSpPr/>
          <p:nvPr/>
        </p:nvSpPr>
        <p:spPr>
          <a:xfrm flipV="1">
            <a:off x="2237126" y="4119723"/>
            <a:ext cx="1044980" cy="546479"/>
          </a:xfrm>
          <a:prstGeom prst="line">
            <a:avLst/>
          </a:prstGeom>
          <a:ln w="26425">
            <a:solidFill>
              <a:srgbClr val="EC0C13"/>
            </a:solidFill>
            <a:tailEnd type="triangle"/>
          </a:ln>
        </p:spPr>
        <p:txBody>
          <a:bodyPr lIns="45719" rIns="45719"/>
          <a:lstStyle/>
          <a:p>
            <a:endParaRPr/>
          </a:p>
        </p:txBody>
      </p:sp>
      <p:sp>
        <p:nvSpPr>
          <p:cNvPr id="726" name="Aircraft not reported in bar plot cannot operate at the airport design conditions"/>
          <p:cNvSpPr txBox="1"/>
          <p:nvPr/>
        </p:nvSpPr>
        <p:spPr>
          <a:xfrm>
            <a:off x="254772" y="4563370"/>
            <a:ext cx="2538708" cy="1160288"/>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t>Aircraft not reported in bar plot cannot operate at the airport design conditions</a:t>
            </a:r>
          </a:p>
        </p:txBody>
      </p:sp>
      <p:sp>
        <p:nvSpPr>
          <p:cNvPr id="727" name="Rectangle"/>
          <p:cNvSpPr/>
          <p:nvPr/>
        </p:nvSpPr>
        <p:spPr>
          <a:xfrm>
            <a:off x="3313243" y="2295460"/>
            <a:ext cx="5309827" cy="306316"/>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728" name="Rectangle"/>
          <p:cNvSpPr/>
          <p:nvPr/>
        </p:nvSpPr>
        <p:spPr>
          <a:xfrm>
            <a:off x="3260919" y="3994755"/>
            <a:ext cx="5414474" cy="26423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pic>
        <p:nvPicPr>
          <p:cNvPr id="729" name="pasted-movie.png" descr="pasted-movie.png"/>
          <p:cNvPicPr>
            <a:picLocks noChangeAspect="1"/>
          </p:cNvPicPr>
          <p:nvPr/>
        </p:nvPicPr>
        <p:blipFill>
          <a:blip r:embed="rId3"/>
          <a:stretch>
            <a:fillRect/>
          </a:stretch>
        </p:blipFill>
        <p:spPr>
          <a:xfrm>
            <a:off x="3300030" y="4612258"/>
            <a:ext cx="5336252" cy="1876397"/>
          </a:xfrm>
          <a:prstGeom prst="rect">
            <a:avLst/>
          </a:prstGeom>
          <a:ln w="12700">
            <a:solidFill>
              <a:srgbClr val="000000"/>
            </a:solidFill>
          </a:ln>
        </p:spPr>
      </p:pic>
      <p:sp>
        <p:nvSpPr>
          <p:cNvPr id="730"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Runway Evaluation Validation Mode…"/>
          <p:cNvSpPr txBox="1">
            <a:spLocks noGrp="1"/>
          </p:cNvSpPr>
          <p:nvPr>
            <p:ph type="title"/>
          </p:nvPr>
        </p:nvSpPr>
        <p:spPr>
          <a:xfrm>
            <a:off x="944879" y="2412011"/>
            <a:ext cx="7473991" cy="2227620"/>
          </a:xfrm>
          <a:prstGeom prst="rect">
            <a:avLst/>
          </a:prstGeom>
        </p:spPr>
        <p:txBody>
          <a:bodyPr/>
          <a:lstStyle/>
          <a:p>
            <a:pPr defTabSz="630936">
              <a:defRPr sz="2484" spc="-69"/>
            </a:pPr>
            <a:r>
              <a:rPr b="1"/>
              <a:t>Runway Evaluation Validation Mode</a:t>
            </a:r>
          </a:p>
          <a:p>
            <a:pPr defTabSz="630936">
              <a:defRPr sz="2484" spc="-69"/>
            </a:pPr>
            <a:endParaRPr b="1"/>
          </a:p>
          <a:p>
            <a:pPr defTabSz="630936">
              <a:defRPr sz="2484" spc="-69"/>
            </a:pPr>
            <a:r>
              <a:t>Objective: Provides a graphical depiction of aircraft takeoff weight and runway length required for various design parameters (temperature, runway grade, and wind speed)</a:t>
            </a:r>
          </a:p>
        </p:txBody>
      </p:sp>
      <p:sp>
        <p:nvSpPr>
          <p:cNvPr id="73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a:p>
        </p:txBody>
      </p:sp>
      <p:sp>
        <p:nvSpPr>
          <p:cNvPr id="734"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pasted-movie.png" descr="pasted-movie.png"/>
          <p:cNvPicPr>
            <a:picLocks noChangeAspect="1"/>
          </p:cNvPicPr>
          <p:nvPr/>
        </p:nvPicPr>
        <p:blipFill>
          <a:blip r:embed="rId2"/>
          <a:stretch>
            <a:fillRect/>
          </a:stretch>
        </p:blipFill>
        <p:spPr>
          <a:xfrm>
            <a:off x="5898359" y="1528294"/>
            <a:ext cx="3113034" cy="3420916"/>
          </a:xfrm>
          <a:prstGeom prst="rect">
            <a:avLst/>
          </a:prstGeom>
          <a:ln>
            <a:solidFill>
              <a:srgbClr val="000000"/>
            </a:solidFill>
          </a:ln>
        </p:spPr>
      </p:pic>
      <p:sp>
        <p:nvSpPr>
          <p:cNvPr id="737" name="Runway Evaluation Validation Mode"/>
          <p:cNvSpPr txBox="1">
            <a:spLocks noGrp="1"/>
          </p:cNvSpPr>
          <p:nvPr>
            <p:ph type="title"/>
          </p:nvPr>
        </p:nvSpPr>
        <p:spPr>
          <a:xfrm>
            <a:off x="457200" y="536186"/>
            <a:ext cx="8229600" cy="723901"/>
          </a:xfrm>
          <a:prstGeom prst="rect">
            <a:avLst/>
          </a:prstGeom>
        </p:spPr>
        <p:txBody>
          <a:bodyPr/>
          <a:lstStyle/>
          <a:p>
            <a:r>
              <a:t>Runway Evaluation Validation Mode</a:t>
            </a:r>
          </a:p>
        </p:txBody>
      </p:sp>
      <p:sp>
        <p:nvSpPr>
          <p:cNvPr id="738" name="Objective:…"/>
          <p:cNvSpPr txBox="1">
            <a:spLocks noGrp="1"/>
          </p:cNvSpPr>
          <p:nvPr>
            <p:ph type="body" idx="1"/>
          </p:nvPr>
        </p:nvSpPr>
        <p:spPr>
          <a:xfrm>
            <a:off x="365759" y="1528294"/>
            <a:ext cx="5553513" cy="4749801"/>
          </a:xfrm>
          <a:prstGeom prst="rect">
            <a:avLst/>
          </a:prstGeom>
        </p:spPr>
        <p:txBody>
          <a:bodyPr/>
          <a:lstStyle/>
          <a:p>
            <a:pPr>
              <a:defRPr b="1"/>
            </a:pPr>
            <a:r>
              <a:t>Objective: </a:t>
            </a:r>
          </a:p>
          <a:p>
            <a:pPr marL="457200" lvl="1" indent="-182879"/>
            <a:r>
              <a:t>Provides a graphical depiction of aircraft takeoff weight and runway length required for various design parameters (temperature, runway grade, and wind speed)</a:t>
            </a:r>
          </a:p>
          <a:p>
            <a:pPr>
              <a:defRPr b="1"/>
            </a:pPr>
            <a:r>
              <a:t>Output Produced</a:t>
            </a:r>
          </a:p>
          <a:p>
            <a:pPr marL="457200" lvl="1" indent="-182879"/>
            <a:r>
              <a:t>Plot of runway length versus takeoff weight</a:t>
            </a:r>
          </a:p>
        </p:txBody>
      </p:sp>
      <p:sp>
        <p:nvSpPr>
          <p:cNvPr id="73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a:p>
        </p:txBody>
      </p:sp>
      <p:sp>
        <p:nvSpPr>
          <p:cNvPr id="740" name="Rectangle"/>
          <p:cNvSpPr/>
          <p:nvPr/>
        </p:nvSpPr>
        <p:spPr>
          <a:xfrm>
            <a:off x="5882184" y="2968873"/>
            <a:ext cx="3096134" cy="439547"/>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741"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 name="pasted-movie.png" descr="pasted-movie.png"/>
          <p:cNvPicPr>
            <a:picLocks noChangeAspect="1"/>
          </p:cNvPicPr>
          <p:nvPr/>
        </p:nvPicPr>
        <p:blipFill>
          <a:blip r:embed="rId2"/>
          <a:stretch>
            <a:fillRect/>
          </a:stretch>
        </p:blipFill>
        <p:spPr>
          <a:xfrm>
            <a:off x="457200" y="1216630"/>
            <a:ext cx="8229600" cy="5135766"/>
          </a:xfrm>
          <a:prstGeom prst="rect">
            <a:avLst/>
          </a:prstGeom>
          <a:ln w="12700">
            <a:solidFill>
              <a:srgbClr val="000000"/>
            </a:solidFill>
          </a:ln>
        </p:spPr>
      </p:pic>
      <p:sp>
        <p:nvSpPr>
          <p:cNvPr id="744" name="Runway Evaluation Validation Mode"/>
          <p:cNvSpPr txBox="1">
            <a:spLocks noGrp="1"/>
          </p:cNvSpPr>
          <p:nvPr>
            <p:ph type="title"/>
          </p:nvPr>
        </p:nvSpPr>
        <p:spPr>
          <a:xfrm>
            <a:off x="457200" y="333901"/>
            <a:ext cx="8229600" cy="789644"/>
          </a:xfrm>
          <a:prstGeom prst="rect">
            <a:avLst/>
          </a:prstGeom>
        </p:spPr>
        <p:txBody>
          <a:bodyPr/>
          <a:lstStyle>
            <a:lvl1pPr>
              <a:defRPr sz="3400" b="1" spc="-94"/>
            </a:lvl1pPr>
          </a:lstStyle>
          <a:p>
            <a:pPr>
              <a:defRPr b="0"/>
            </a:pPr>
            <a:r>
              <a:rPr b="1"/>
              <a:t>Runway Evaluation Validation Mode</a:t>
            </a:r>
          </a:p>
        </p:txBody>
      </p:sp>
      <p:sp>
        <p:nvSpPr>
          <p:cNvPr id="74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a:p>
        </p:txBody>
      </p:sp>
      <p:sp>
        <p:nvSpPr>
          <p:cNvPr id="746" name="Line"/>
          <p:cNvSpPr/>
          <p:nvPr/>
        </p:nvSpPr>
        <p:spPr>
          <a:xfrm flipH="1">
            <a:off x="1300924" y="5412904"/>
            <a:ext cx="382429" cy="714336"/>
          </a:xfrm>
          <a:prstGeom prst="line">
            <a:avLst/>
          </a:prstGeom>
          <a:ln w="26425">
            <a:solidFill>
              <a:srgbClr val="EC2514"/>
            </a:solidFill>
            <a:tailEnd type="triangle"/>
          </a:ln>
        </p:spPr>
        <p:txBody>
          <a:bodyPr lIns="45719" rIns="45719"/>
          <a:lstStyle/>
          <a:p>
            <a:endParaRPr/>
          </a:p>
        </p:txBody>
      </p:sp>
      <p:sp>
        <p:nvSpPr>
          <p:cNvPr id="747" name="Rectangle"/>
          <p:cNvSpPr/>
          <p:nvPr/>
        </p:nvSpPr>
        <p:spPr>
          <a:xfrm>
            <a:off x="444030" y="6073821"/>
            <a:ext cx="8203176" cy="26423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748" name="Step 1: Select the aircraft and airport conditions (Temperature, Wind Speed and Gradient) to be considered in the runway evaluation."/>
          <p:cNvSpPr txBox="1"/>
          <p:nvPr/>
        </p:nvSpPr>
        <p:spPr>
          <a:xfrm>
            <a:off x="1286309" y="4625125"/>
            <a:ext cx="2865630" cy="860740"/>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300"/>
            </a:lvl1pPr>
          </a:lstStyle>
          <a:p>
            <a:r>
              <a:t>Step 1: Select the aircraft and airport conditions (Temperature, Wind Speed and Gradient) to be considered in the runway evaluation. </a:t>
            </a:r>
          </a:p>
        </p:txBody>
      </p:sp>
      <p:sp>
        <p:nvSpPr>
          <p:cNvPr id="749" name="Plot shows the aircraft takeoff weight and runway length required for selected airport environmental conditions"/>
          <p:cNvSpPr txBox="1"/>
          <p:nvPr/>
        </p:nvSpPr>
        <p:spPr>
          <a:xfrm>
            <a:off x="275814" y="1083025"/>
            <a:ext cx="2249752" cy="810355"/>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vl1pPr>
          </a:lstStyle>
          <a:p>
            <a:r>
              <a:t>Plot shows the aircraft takeoff weight and runway length required for selected airport environmental conditions</a:t>
            </a:r>
          </a:p>
        </p:txBody>
      </p:sp>
      <p:sp>
        <p:nvSpPr>
          <p:cNvPr id="750" name="SARLAT 2 reports dry and wet pavement conditions are reported"/>
          <p:cNvSpPr txBox="1"/>
          <p:nvPr/>
        </p:nvSpPr>
        <p:spPr>
          <a:xfrm>
            <a:off x="6336469" y="4701533"/>
            <a:ext cx="2249753" cy="7079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SARLAT 2 reports dry and wet pavement conditions are reported</a:t>
            </a:r>
          </a:p>
        </p:txBody>
      </p:sp>
      <p:sp>
        <p:nvSpPr>
          <p:cNvPr id="751"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Runway Design Validation Mode…"/>
          <p:cNvSpPr txBox="1">
            <a:spLocks noGrp="1"/>
          </p:cNvSpPr>
          <p:nvPr>
            <p:ph type="title"/>
          </p:nvPr>
        </p:nvSpPr>
        <p:spPr>
          <a:xfrm>
            <a:off x="944879" y="2412011"/>
            <a:ext cx="7473991" cy="2227620"/>
          </a:xfrm>
          <a:prstGeom prst="rect">
            <a:avLst/>
          </a:prstGeom>
        </p:spPr>
        <p:txBody>
          <a:bodyPr/>
          <a:lstStyle/>
          <a:p>
            <a:pPr defTabSz="612648">
              <a:defRPr sz="2613" spc="-72"/>
            </a:pPr>
            <a:r>
              <a:rPr b="1"/>
              <a:t>Runway Design Validation Mode</a:t>
            </a:r>
          </a:p>
          <a:p>
            <a:pPr defTabSz="612648">
              <a:defRPr sz="2412" spc="-67"/>
            </a:pPr>
            <a:endParaRPr b="1"/>
          </a:p>
          <a:p>
            <a:pPr defTabSz="612648">
              <a:defRPr sz="2412" spc="-67"/>
            </a:pPr>
            <a:r>
              <a:t>Objective: Provides a graphical depiction of aircraft takeoff weight and runway length required for various design parameters (temperature, runway grade, and useful load</a:t>
            </a:r>
          </a:p>
        </p:txBody>
      </p:sp>
      <p:sp>
        <p:nvSpPr>
          <p:cNvPr id="75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a:p>
        </p:txBody>
      </p:sp>
      <p:sp>
        <p:nvSpPr>
          <p:cNvPr id="755"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 name="pasted-movie.png" descr="pasted-movie.png"/>
          <p:cNvPicPr>
            <a:picLocks noChangeAspect="1"/>
          </p:cNvPicPr>
          <p:nvPr/>
        </p:nvPicPr>
        <p:blipFill>
          <a:blip r:embed="rId2"/>
          <a:stretch>
            <a:fillRect/>
          </a:stretch>
        </p:blipFill>
        <p:spPr>
          <a:xfrm>
            <a:off x="5898359" y="1544253"/>
            <a:ext cx="3113034" cy="3420917"/>
          </a:xfrm>
          <a:prstGeom prst="rect">
            <a:avLst/>
          </a:prstGeom>
          <a:ln>
            <a:solidFill>
              <a:srgbClr val="000000"/>
            </a:solidFill>
          </a:ln>
        </p:spPr>
      </p:pic>
      <p:sp>
        <p:nvSpPr>
          <p:cNvPr id="758" name="Runway Design Validation Mode"/>
          <p:cNvSpPr txBox="1">
            <a:spLocks noGrp="1"/>
          </p:cNvSpPr>
          <p:nvPr>
            <p:ph type="title"/>
          </p:nvPr>
        </p:nvSpPr>
        <p:spPr>
          <a:xfrm>
            <a:off x="274320" y="467359"/>
            <a:ext cx="8229601" cy="723901"/>
          </a:xfrm>
          <a:prstGeom prst="rect">
            <a:avLst/>
          </a:prstGeom>
        </p:spPr>
        <p:txBody>
          <a:bodyPr/>
          <a:lstStyle/>
          <a:p>
            <a:r>
              <a:t>Runway Design Validation Mode</a:t>
            </a:r>
          </a:p>
        </p:txBody>
      </p:sp>
      <p:sp>
        <p:nvSpPr>
          <p:cNvPr id="759" name="Objective:…"/>
          <p:cNvSpPr txBox="1">
            <a:spLocks noGrp="1"/>
          </p:cNvSpPr>
          <p:nvPr>
            <p:ph type="body" sz="half" idx="1"/>
          </p:nvPr>
        </p:nvSpPr>
        <p:spPr>
          <a:xfrm>
            <a:off x="294640" y="1523912"/>
            <a:ext cx="5279100" cy="3810176"/>
          </a:xfrm>
          <a:prstGeom prst="rect">
            <a:avLst/>
          </a:prstGeom>
        </p:spPr>
        <p:txBody>
          <a:bodyPr/>
          <a:lstStyle/>
          <a:p>
            <a:pPr marL="173735" indent="-173735" defTabSz="868680">
              <a:defRPr sz="2280" b="1"/>
            </a:pPr>
            <a:r>
              <a:t>Objective: </a:t>
            </a:r>
          </a:p>
          <a:p>
            <a:pPr marL="434340" lvl="1" indent="-173735" defTabSz="868680">
              <a:defRPr sz="2280"/>
            </a:pPr>
            <a:r>
              <a:t>Provides a graphical depiction of aircraft takeoff weight and runway length required for various design parameters (temperature, runway grade, and useful load</a:t>
            </a:r>
          </a:p>
          <a:p>
            <a:pPr marL="173735" indent="-173735" defTabSz="868680">
              <a:defRPr sz="2280" b="1"/>
            </a:pPr>
            <a:r>
              <a:t>Output Produced</a:t>
            </a:r>
          </a:p>
          <a:p>
            <a:pPr marL="434340" lvl="1" indent="-173735" defTabSz="868680">
              <a:defRPr sz="2280"/>
            </a:pPr>
            <a:r>
              <a:t>Plot of runway length versus takeoff weight at different airport elevations and airport environmental conditions</a:t>
            </a:r>
          </a:p>
        </p:txBody>
      </p:sp>
      <p:sp>
        <p:nvSpPr>
          <p:cNvPr id="76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47</a:t>
            </a:fld>
            <a:endParaRPr/>
          </a:p>
        </p:txBody>
      </p:sp>
      <p:sp>
        <p:nvSpPr>
          <p:cNvPr id="761" name="Rectangle"/>
          <p:cNvSpPr/>
          <p:nvPr/>
        </p:nvSpPr>
        <p:spPr>
          <a:xfrm>
            <a:off x="5892344" y="3523492"/>
            <a:ext cx="3096134" cy="421568"/>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762"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4" name="pasted-movie.png" descr="pasted-movie.png"/>
          <p:cNvPicPr>
            <a:picLocks noChangeAspect="1"/>
          </p:cNvPicPr>
          <p:nvPr/>
        </p:nvPicPr>
        <p:blipFill>
          <a:blip r:embed="rId2"/>
          <a:stretch>
            <a:fillRect/>
          </a:stretch>
        </p:blipFill>
        <p:spPr>
          <a:xfrm>
            <a:off x="478222" y="1085618"/>
            <a:ext cx="8187556" cy="5417330"/>
          </a:xfrm>
          <a:prstGeom prst="rect">
            <a:avLst/>
          </a:prstGeom>
          <a:ln>
            <a:solidFill>
              <a:srgbClr val="000000"/>
            </a:solidFill>
          </a:ln>
        </p:spPr>
      </p:pic>
      <p:sp>
        <p:nvSpPr>
          <p:cNvPr id="765" name="Runway Design Validation Mode"/>
          <p:cNvSpPr txBox="1">
            <a:spLocks noGrp="1"/>
          </p:cNvSpPr>
          <p:nvPr>
            <p:ph type="title"/>
          </p:nvPr>
        </p:nvSpPr>
        <p:spPr>
          <a:xfrm>
            <a:off x="894080" y="231580"/>
            <a:ext cx="8229601" cy="789643"/>
          </a:xfrm>
          <a:prstGeom prst="rect">
            <a:avLst/>
          </a:prstGeom>
        </p:spPr>
        <p:txBody>
          <a:bodyPr/>
          <a:lstStyle>
            <a:lvl1pPr>
              <a:defRPr sz="3000" b="1" spc="-83"/>
            </a:lvl1pPr>
          </a:lstStyle>
          <a:p>
            <a:pPr>
              <a:defRPr b="0"/>
            </a:pPr>
            <a:r>
              <a:rPr b="1"/>
              <a:t>Runway Design Validation Mode</a:t>
            </a:r>
          </a:p>
        </p:txBody>
      </p:sp>
      <p:sp>
        <p:nvSpPr>
          <p:cNvPr id="76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sp>
        <p:nvSpPr>
          <p:cNvPr id="767" name="Line"/>
          <p:cNvSpPr/>
          <p:nvPr/>
        </p:nvSpPr>
        <p:spPr>
          <a:xfrm flipH="1">
            <a:off x="5671843" y="5470824"/>
            <a:ext cx="175162" cy="786623"/>
          </a:xfrm>
          <a:prstGeom prst="line">
            <a:avLst/>
          </a:prstGeom>
          <a:ln w="26425">
            <a:solidFill>
              <a:srgbClr val="EC2514"/>
            </a:solidFill>
            <a:tailEnd type="triangle"/>
          </a:ln>
        </p:spPr>
        <p:txBody>
          <a:bodyPr lIns="45719" rIns="45719"/>
          <a:lstStyle/>
          <a:p>
            <a:endParaRPr/>
          </a:p>
        </p:txBody>
      </p:sp>
      <p:sp>
        <p:nvSpPr>
          <p:cNvPr id="768" name="Rectangle"/>
          <p:cNvSpPr/>
          <p:nvPr/>
        </p:nvSpPr>
        <p:spPr>
          <a:xfrm>
            <a:off x="503467" y="6230265"/>
            <a:ext cx="8170656" cy="26423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769" name="Step 1: Select the aircraft and airport conditions (useful load, wind speed and gradient) to be considered in the runway design."/>
          <p:cNvSpPr txBox="1"/>
          <p:nvPr/>
        </p:nvSpPr>
        <p:spPr>
          <a:xfrm>
            <a:off x="5464093" y="4577320"/>
            <a:ext cx="3007514" cy="9111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Step 1: Select the aircraft and airport conditions (useful load, wind speed and gradient) to be considered in the runway design. </a:t>
            </a:r>
          </a:p>
        </p:txBody>
      </p:sp>
      <p:sp>
        <p:nvSpPr>
          <p:cNvPr id="770" name="Plot shows the uncorrected runway length (for takeoff and landing) as a function of pressure altitude and airfield temperature"/>
          <p:cNvSpPr txBox="1"/>
          <p:nvPr/>
        </p:nvSpPr>
        <p:spPr>
          <a:xfrm>
            <a:off x="194179" y="857424"/>
            <a:ext cx="2336536" cy="11143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Plot shows the uncorrected runway length (for takeoff and landing) as a function of pressure altitude and airfield temperature</a:t>
            </a:r>
          </a:p>
        </p:txBody>
      </p:sp>
      <p:sp>
        <p:nvSpPr>
          <p:cNvPr id="771" name="Dry and Wet pavement…"/>
          <p:cNvSpPr txBox="1"/>
          <p:nvPr/>
        </p:nvSpPr>
        <p:spPr>
          <a:xfrm>
            <a:off x="6697205" y="1599104"/>
            <a:ext cx="1935471" cy="504724"/>
          </a:xfrm>
          <a:prstGeom prst="rect">
            <a:avLst/>
          </a:prstGeom>
          <a:solidFill>
            <a:srgbClr val="FFFFFF"/>
          </a:solidFill>
          <a:ln w="12700">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a:pPr>
            <a:r>
              <a:t>Dry and Wet pavement</a:t>
            </a:r>
          </a:p>
          <a:p>
            <a:pPr>
              <a:defRPr sz="1400"/>
            </a:pPr>
            <a:r>
              <a:t>conditions are reported</a:t>
            </a:r>
          </a:p>
        </p:txBody>
      </p:sp>
      <p:sp>
        <p:nvSpPr>
          <p:cNvPr id="772"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Aircraft Stage Length Analysis…"/>
          <p:cNvSpPr txBox="1">
            <a:spLocks noGrp="1"/>
          </p:cNvSpPr>
          <p:nvPr>
            <p:ph type="title"/>
          </p:nvPr>
        </p:nvSpPr>
        <p:spPr>
          <a:xfrm>
            <a:off x="944879" y="2218971"/>
            <a:ext cx="7473991" cy="2227620"/>
          </a:xfrm>
          <a:prstGeom prst="rect">
            <a:avLst/>
          </a:prstGeom>
        </p:spPr>
        <p:txBody>
          <a:bodyPr/>
          <a:lstStyle/>
          <a:p>
            <a:pPr defTabSz="740663">
              <a:defRPr sz="3159" b="1" spc="-87"/>
            </a:pPr>
            <a:r>
              <a:t>Aircraft Stage Length Analysis</a:t>
            </a:r>
          </a:p>
          <a:p>
            <a:pPr defTabSz="740663">
              <a:defRPr sz="2916" spc="-81"/>
            </a:pPr>
            <a:endParaRPr b="1"/>
          </a:p>
          <a:p>
            <a:pPr defTabSz="740663">
              <a:defRPr sz="2835" spc="-78"/>
            </a:pPr>
            <a:r>
              <a:t>Objective: Provides a graphical information of the cumulative number flights versus distance flown in the National Airspace System</a:t>
            </a:r>
          </a:p>
        </p:txBody>
      </p:sp>
      <p:sp>
        <p:nvSpPr>
          <p:cNvPr id="77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a:p>
        </p:txBody>
      </p:sp>
      <p:sp>
        <p:nvSpPr>
          <p:cNvPr id="776"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ARLAT Installation Files in Windows OS"/>
          <p:cNvSpPr txBox="1">
            <a:spLocks noGrp="1"/>
          </p:cNvSpPr>
          <p:nvPr>
            <p:ph type="title"/>
          </p:nvPr>
        </p:nvSpPr>
        <p:spPr>
          <a:xfrm>
            <a:off x="281516" y="429683"/>
            <a:ext cx="8229601" cy="927101"/>
          </a:xfrm>
          <a:prstGeom prst="rect">
            <a:avLst/>
          </a:prstGeom>
        </p:spPr>
        <p:txBody>
          <a:bodyPr/>
          <a:lstStyle/>
          <a:p>
            <a:r>
              <a:t>SARLAT Installation Files in Windows OS</a:t>
            </a:r>
          </a:p>
        </p:txBody>
      </p:sp>
      <p:sp>
        <p:nvSpPr>
          <p:cNvPr id="288" name="SARLAT is usually installed in your local drive under the name SARLAT…"/>
          <p:cNvSpPr txBox="1">
            <a:spLocks noGrp="1"/>
          </p:cNvSpPr>
          <p:nvPr>
            <p:ph type="body" sz="half" idx="1"/>
          </p:nvPr>
        </p:nvSpPr>
        <p:spPr>
          <a:xfrm>
            <a:off x="201083" y="1219652"/>
            <a:ext cx="8741834" cy="1946838"/>
          </a:xfrm>
          <a:prstGeom prst="rect">
            <a:avLst/>
          </a:prstGeom>
          <a:ln w="12700">
            <a:noFill/>
            <a:miter lim="400000"/>
          </a:ln>
        </p:spPr>
        <p:txBody>
          <a:bodyPr/>
          <a:lstStyle/>
          <a:p>
            <a:r>
              <a:t>SARLAT is usually installed in your local drive under the name SARLAT</a:t>
            </a:r>
          </a:p>
          <a:p>
            <a:r>
              <a:t>The example shows SARLAT installed in the </a:t>
            </a:r>
            <a:r>
              <a:rPr b="1"/>
              <a:t>user/AppData/local folder</a:t>
            </a:r>
          </a:p>
        </p:txBody>
      </p:sp>
      <p:sp>
        <p:nvSpPr>
          <p:cNvPr id="289" name="Slide Number"/>
          <p:cNvSpPr txBox="1">
            <a:spLocks noGrp="1"/>
          </p:cNvSpPr>
          <p:nvPr>
            <p:ph type="sldNum" sz="quarter" idx="2"/>
          </p:nvPr>
        </p:nvSpPr>
        <p:spPr>
          <a:xfrm>
            <a:off x="8913921" y="6548391"/>
            <a:ext cx="209399"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290" name="Rectangle"/>
          <p:cNvSpPr/>
          <p:nvPr/>
        </p:nvSpPr>
        <p:spPr>
          <a:xfrm>
            <a:off x="1159933" y="4352834"/>
            <a:ext cx="2832829" cy="26423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grpSp>
        <p:nvGrpSpPr>
          <p:cNvPr id="293" name="Group"/>
          <p:cNvGrpSpPr/>
          <p:nvPr/>
        </p:nvGrpSpPr>
        <p:grpSpPr>
          <a:xfrm>
            <a:off x="-1" y="3034286"/>
            <a:ext cx="9144001" cy="3498761"/>
            <a:chOff x="0" y="0"/>
            <a:chExt cx="9144000" cy="3498760"/>
          </a:xfrm>
        </p:grpSpPr>
        <p:pic>
          <p:nvPicPr>
            <p:cNvPr id="291" name="Image" descr="Image"/>
            <p:cNvPicPr>
              <a:picLocks noChangeAspect="1"/>
            </p:cNvPicPr>
            <p:nvPr/>
          </p:nvPicPr>
          <p:blipFill>
            <a:blip r:embed="rId2"/>
            <a:stretch>
              <a:fillRect/>
            </a:stretch>
          </p:blipFill>
          <p:spPr>
            <a:xfrm>
              <a:off x="0" y="0"/>
              <a:ext cx="9144000" cy="3498761"/>
            </a:xfrm>
            <a:prstGeom prst="rect">
              <a:avLst/>
            </a:prstGeom>
            <a:ln w="9525" cap="flat">
              <a:solidFill>
                <a:srgbClr val="000000"/>
              </a:solidFill>
              <a:prstDash val="solid"/>
              <a:round/>
            </a:ln>
            <a:effectLst/>
          </p:spPr>
        </p:pic>
        <p:pic>
          <p:nvPicPr>
            <p:cNvPr id="292" name="Image" descr="Image"/>
            <p:cNvPicPr>
              <a:picLocks noChangeAspect="1"/>
            </p:cNvPicPr>
            <p:nvPr/>
          </p:nvPicPr>
          <p:blipFill>
            <a:blip r:embed="rId3"/>
            <a:stretch>
              <a:fillRect/>
            </a:stretch>
          </p:blipFill>
          <p:spPr>
            <a:xfrm>
              <a:off x="2894329" y="2652773"/>
              <a:ext cx="800573" cy="255256"/>
            </a:xfrm>
            <a:prstGeom prst="rect">
              <a:avLst/>
            </a:prstGeom>
            <a:ln w="12700" cap="flat">
              <a:noFill/>
              <a:miter lim="400000"/>
            </a:ln>
            <a:effectLst/>
          </p:spPr>
        </p:pic>
      </p:grpSp>
      <p:sp>
        <p:nvSpPr>
          <p:cNvPr id="294"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 name="pasted-movie.png" descr="pasted-movie.png"/>
          <p:cNvPicPr>
            <a:picLocks noChangeAspect="1"/>
          </p:cNvPicPr>
          <p:nvPr/>
        </p:nvPicPr>
        <p:blipFill>
          <a:blip r:embed="rId2"/>
          <a:stretch>
            <a:fillRect/>
          </a:stretch>
        </p:blipFill>
        <p:spPr>
          <a:xfrm>
            <a:off x="5824220" y="1625534"/>
            <a:ext cx="3113034" cy="3420916"/>
          </a:xfrm>
          <a:prstGeom prst="rect">
            <a:avLst/>
          </a:prstGeom>
          <a:ln>
            <a:solidFill>
              <a:srgbClr val="000000"/>
            </a:solidFill>
          </a:ln>
        </p:spPr>
      </p:pic>
      <p:sp>
        <p:nvSpPr>
          <p:cNvPr id="779" name="Stage Length Analysis"/>
          <p:cNvSpPr txBox="1">
            <a:spLocks noGrp="1"/>
          </p:cNvSpPr>
          <p:nvPr>
            <p:ph type="title"/>
          </p:nvPr>
        </p:nvSpPr>
        <p:spPr>
          <a:xfrm>
            <a:off x="274320" y="467359"/>
            <a:ext cx="8229601" cy="723901"/>
          </a:xfrm>
          <a:prstGeom prst="rect">
            <a:avLst/>
          </a:prstGeom>
        </p:spPr>
        <p:txBody>
          <a:bodyPr/>
          <a:lstStyle/>
          <a:p>
            <a:r>
              <a:t>Stage Length Analysis</a:t>
            </a:r>
          </a:p>
        </p:txBody>
      </p:sp>
      <p:sp>
        <p:nvSpPr>
          <p:cNvPr id="780" name="Objective:…"/>
          <p:cNvSpPr txBox="1">
            <a:spLocks noGrp="1"/>
          </p:cNvSpPr>
          <p:nvPr>
            <p:ph type="body" sz="half" idx="1"/>
          </p:nvPr>
        </p:nvSpPr>
        <p:spPr>
          <a:xfrm>
            <a:off x="294640" y="1523912"/>
            <a:ext cx="5279100" cy="3810176"/>
          </a:xfrm>
          <a:prstGeom prst="rect">
            <a:avLst/>
          </a:prstGeom>
        </p:spPr>
        <p:txBody>
          <a:bodyPr/>
          <a:lstStyle/>
          <a:p>
            <a:pPr marL="160934" indent="-160934" defTabSz="804672">
              <a:defRPr sz="2112" b="1"/>
            </a:pPr>
            <a:r>
              <a:t>Objective: </a:t>
            </a:r>
          </a:p>
          <a:p>
            <a:pPr marL="402336" lvl="1" indent="-160934" defTabSz="804672">
              <a:defRPr sz="2112"/>
            </a:pPr>
            <a:r>
              <a:t>Provides a graphical information of the cumulative number flights versus distance flown in the National Airspace System</a:t>
            </a:r>
          </a:p>
          <a:p>
            <a:pPr marL="160934" indent="-160934" defTabSz="804672">
              <a:defRPr sz="2112" b="1"/>
            </a:pPr>
            <a:r>
              <a:t>Output Produced</a:t>
            </a:r>
          </a:p>
          <a:p>
            <a:pPr marL="402336" lvl="1" indent="-160934" defTabSz="804672">
              <a:defRPr sz="2112"/>
            </a:pPr>
            <a:r>
              <a:t>Plot of cumulative number of flights versus distance flown (stage length). </a:t>
            </a:r>
          </a:p>
          <a:p>
            <a:pPr marL="402336" lvl="1" indent="-160934" defTabSz="804672">
              <a:defRPr sz="2112"/>
            </a:pPr>
            <a:r>
              <a:t>The plot is individual by aircraft. </a:t>
            </a:r>
          </a:p>
          <a:p>
            <a:pPr marL="402336" lvl="1" indent="-160934" defTabSz="804672">
              <a:defRPr sz="2112"/>
            </a:pPr>
            <a:r>
              <a:t>All aircraft in SARLAT 2 have a cumulative plot.</a:t>
            </a:r>
          </a:p>
        </p:txBody>
      </p:sp>
      <p:sp>
        <p:nvSpPr>
          <p:cNvPr id="78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50</a:t>
            </a:fld>
            <a:endParaRPr/>
          </a:p>
        </p:txBody>
      </p:sp>
      <p:sp>
        <p:nvSpPr>
          <p:cNvPr id="782" name="Rectangle"/>
          <p:cNvSpPr/>
          <p:nvPr/>
        </p:nvSpPr>
        <p:spPr>
          <a:xfrm>
            <a:off x="5811064" y="4105874"/>
            <a:ext cx="3096134" cy="442245"/>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783"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pasted-movie.png" descr="pasted-movie.png"/>
          <p:cNvPicPr>
            <a:picLocks noChangeAspect="1"/>
          </p:cNvPicPr>
          <p:nvPr/>
        </p:nvPicPr>
        <p:blipFill>
          <a:blip r:embed="rId2"/>
          <a:stretch>
            <a:fillRect/>
          </a:stretch>
        </p:blipFill>
        <p:spPr>
          <a:xfrm>
            <a:off x="358723" y="1277684"/>
            <a:ext cx="8426554" cy="4779110"/>
          </a:xfrm>
          <a:prstGeom prst="rect">
            <a:avLst/>
          </a:prstGeom>
          <a:ln>
            <a:solidFill>
              <a:srgbClr val="000000"/>
            </a:solidFill>
          </a:ln>
        </p:spPr>
      </p:pic>
      <p:sp>
        <p:nvSpPr>
          <p:cNvPr id="786" name="Stage Length Analysis"/>
          <p:cNvSpPr txBox="1">
            <a:spLocks noGrp="1"/>
          </p:cNvSpPr>
          <p:nvPr>
            <p:ph type="title"/>
          </p:nvPr>
        </p:nvSpPr>
        <p:spPr>
          <a:xfrm>
            <a:off x="568959" y="382684"/>
            <a:ext cx="8229601" cy="723901"/>
          </a:xfrm>
          <a:prstGeom prst="rect">
            <a:avLst/>
          </a:prstGeom>
        </p:spPr>
        <p:txBody>
          <a:bodyPr/>
          <a:lstStyle/>
          <a:p>
            <a:r>
              <a:t>Stage Length Analysis</a:t>
            </a:r>
          </a:p>
        </p:txBody>
      </p:sp>
      <p:sp>
        <p:nvSpPr>
          <p:cNvPr id="78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51</a:t>
            </a:fld>
            <a:endParaRPr/>
          </a:p>
        </p:txBody>
      </p:sp>
      <p:sp>
        <p:nvSpPr>
          <p:cNvPr id="788" name="Line"/>
          <p:cNvSpPr/>
          <p:nvPr/>
        </p:nvSpPr>
        <p:spPr>
          <a:xfrm>
            <a:off x="749929" y="3705338"/>
            <a:ext cx="1675799" cy="1"/>
          </a:xfrm>
          <a:prstGeom prst="line">
            <a:avLst/>
          </a:prstGeom>
          <a:ln w="26425">
            <a:solidFill>
              <a:srgbClr val="EC2514"/>
            </a:solidFill>
            <a:prstDash val="sysDot"/>
            <a:miter lim="400000"/>
          </a:ln>
        </p:spPr>
        <p:txBody>
          <a:bodyPr lIns="45719" rIns="45719"/>
          <a:lstStyle/>
          <a:p>
            <a:endParaRPr/>
          </a:p>
        </p:txBody>
      </p:sp>
      <p:sp>
        <p:nvSpPr>
          <p:cNvPr id="789" name="50% of the King Air C90  flights are 160 nm or less."/>
          <p:cNvSpPr txBox="1"/>
          <p:nvPr/>
        </p:nvSpPr>
        <p:spPr>
          <a:xfrm>
            <a:off x="2935352" y="3684880"/>
            <a:ext cx="2865631" cy="5684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50% of the King Air C90  flights are 160 nm or less.</a:t>
            </a:r>
          </a:p>
        </p:txBody>
      </p:sp>
      <p:sp>
        <p:nvSpPr>
          <p:cNvPr id="790" name="Line"/>
          <p:cNvSpPr/>
          <p:nvPr/>
        </p:nvSpPr>
        <p:spPr>
          <a:xfrm flipH="1">
            <a:off x="2411089" y="3710855"/>
            <a:ext cx="1" cy="1731805"/>
          </a:xfrm>
          <a:prstGeom prst="line">
            <a:avLst/>
          </a:prstGeom>
          <a:ln w="26425">
            <a:solidFill>
              <a:srgbClr val="EC2514"/>
            </a:solidFill>
            <a:prstDash val="sysDot"/>
            <a:miter lim="400000"/>
            <a:tailEnd type="triangle"/>
          </a:ln>
        </p:spPr>
        <p:txBody>
          <a:bodyPr lIns="45719" rIns="45719"/>
          <a:lstStyle/>
          <a:p>
            <a:endParaRPr/>
          </a:p>
        </p:txBody>
      </p:sp>
      <p:sp>
        <p:nvSpPr>
          <p:cNvPr id="791" name="Line"/>
          <p:cNvSpPr/>
          <p:nvPr/>
        </p:nvSpPr>
        <p:spPr>
          <a:xfrm flipH="1">
            <a:off x="1686476" y="5963515"/>
            <a:ext cx="1938528" cy="1"/>
          </a:xfrm>
          <a:prstGeom prst="line">
            <a:avLst/>
          </a:prstGeom>
          <a:ln w="26425">
            <a:solidFill>
              <a:srgbClr val="EC2514"/>
            </a:solidFill>
            <a:tailEnd type="triangle"/>
          </a:ln>
        </p:spPr>
        <p:txBody>
          <a:bodyPr lIns="45719" rIns="45719"/>
          <a:lstStyle/>
          <a:p>
            <a:endParaRPr/>
          </a:p>
        </p:txBody>
      </p:sp>
      <p:sp>
        <p:nvSpPr>
          <p:cNvPr id="792" name="Step 1: Select the aircraft to be plotted"/>
          <p:cNvSpPr txBox="1"/>
          <p:nvPr/>
        </p:nvSpPr>
        <p:spPr>
          <a:xfrm>
            <a:off x="3600572" y="5849134"/>
            <a:ext cx="2450856"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1: Select the aircraft to be plotted</a:t>
            </a:r>
          </a:p>
        </p:txBody>
      </p:sp>
      <p:sp>
        <p:nvSpPr>
          <p:cNvPr id="793" name="Rectangle"/>
          <p:cNvSpPr/>
          <p:nvPr/>
        </p:nvSpPr>
        <p:spPr>
          <a:xfrm>
            <a:off x="507544" y="5793848"/>
            <a:ext cx="1181131" cy="339336"/>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794"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Aircraft Range Analysis…"/>
          <p:cNvSpPr txBox="1">
            <a:spLocks noGrp="1"/>
          </p:cNvSpPr>
          <p:nvPr>
            <p:ph type="title"/>
          </p:nvPr>
        </p:nvSpPr>
        <p:spPr>
          <a:xfrm>
            <a:off x="944879" y="2218971"/>
            <a:ext cx="7473991" cy="2420058"/>
          </a:xfrm>
          <a:prstGeom prst="rect">
            <a:avLst/>
          </a:prstGeom>
        </p:spPr>
        <p:txBody>
          <a:bodyPr/>
          <a:lstStyle/>
          <a:p>
            <a:pPr defTabSz="676655">
              <a:defRPr sz="2886" spc="-80"/>
            </a:pPr>
            <a:r>
              <a:rPr b="1"/>
              <a:t>Aircraft Range Analysis</a:t>
            </a:r>
          </a:p>
          <a:p>
            <a:pPr defTabSz="676655">
              <a:defRPr sz="2664" spc="-74"/>
            </a:pPr>
            <a:endParaRPr b="1"/>
          </a:p>
          <a:p>
            <a:pPr defTabSz="676655">
              <a:defRPr sz="2590" spc="-71"/>
            </a:pPr>
            <a:r>
              <a:t>Objective: Provides a graphical information of useful load and mission distance flown for jet-powered aircraft and turboprops whose maximum takeoff gross weight is 12,500 lbs. or more.</a:t>
            </a:r>
          </a:p>
        </p:txBody>
      </p:sp>
      <p:sp>
        <p:nvSpPr>
          <p:cNvPr id="79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52</a:t>
            </a:fld>
            <a:endParaRPr/>
          </a:p>
        </p:txBody>
      </p:sp>
      <p:sp>
        <p:nvSpPr>
          <p:cNvPr id="798"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 name="pasted-movie.png" descr="pasted-movie.png"/>
          <p:cNvPicPr>
            <a:picLocks noChangeAspect="1"/>
          </p:cNvPicPr>
          <p:nvPr/>
        </p:nvPicPr>
        <p:blipFill>
          <a:blip r:embed="rId2"/>
          <a:stretch>
            <a:fillRect/>
          </a:stretch>
        </p:blipFill>
        <p:spPr>
          <a:xfrm>
            <a:off x="5753100" y="1645853"/>
            <a:ext cx="3113034" cy="3420917"/>
          </a:xfrm>
          <a:prstGeom prst="rect">
            <a:avLst/>
          </a:prstGeom>
          <a:ln>
            <a:solidFill>
              <a:srgbClr val="000000"/>
            </a:solidFill>
          </a:ln>
        </p:spPr>
      </p:pic>
      <p:sp>
        <p:nvSpPr>
          <p:cNvPr id="801" name="Aircraft Range Analysis"/>
          <p:cNvSpPr txBox="1">
            <a:spLocks noGrp="1"/>
          </p:cNvSpPr>
          <p:nvPr>
            <p:ph type="title"/>
          </p:nvPr>
        </p:nvSpPr>
        <p:spPr>
          <a:xfrm>
            <a:off x="274320" y="467359"/>
            <a:ext cx="8229601" cy="723901"/>
          </a:xfrm>
          <a:prstGeom prst="rect">
            <a:avLst/>
          </a:prstGeom>
        </p:spPr>
        <p:txBody>
          <a:bodyPr/>
          <a:lstStyle/>
          <a:p>
            <a:r>
              <a:t>Aircraft Range Analysis</a:t>
            </a:r>
          </a:p>
        </p:txBody>
      </p:sp>
      <p:sp>
        <p:nvSpPr>
          <p:cNvPr id="802" name="Objective:…"/>
          <p:cNvSpPr txBox="1">
            <a:spLocks noGrp="1"/>
          </p:cNvSpPr>
          <p:nvPr>
            <p:ph type="body" sz="half" idx="1"/>
          </p:nvPr>
        </p:nvSpPr>
        <p:spPr>
          <a:xfrm>
            <a:off x="294640" y="1523912"/>
            <a:ext cx="5279100" cy="3810176"/>
          </a:xfrm>
          <a:prstGeom prst="rect">
            <a:avLst/>
          </a:prstGeom>
        </p:spPr>
        <p:txBody>
          <a:bodyPr/>
          <a:lstStyle/>
          <a:p>
            <a:pPr marL="175564" indent="-175564" defTabSz="877823">
              <a:defRPr sz="2304" b="1"/>
            </a:pPr>
            <a:r>
              <a:t>Objective: </a:t>
            </a:r>
          </a:p>
          <a:p>
            <a:pPr marL="438911" lvl="1" indent="-175564" defTabSz="877823">
              <a:defRPr sz="2304"/>
            </a:pPr>
            <a:r>
              <a:t>Provides a graphical information of useful load and mission distance flown for jet-powered aircraft and turboprops whose maximum takeoff gross weight is 12,500 lbs. or more. </a:t>
            </a:r>
          </a:p>
          <a:p>
            <a:pPr marL="175564" indent="-175564" defTabSz="877823">
              <a:defRPr sz="2304" b="1"/>
            </a:pPr>
            <a:r>
              <a:t>Output Produced</a:t>
            </a:r>
          </a:p>
          <a:p>
            <a:pPr marL="438911" lvl="1" indent="-175564" defTabSz="877823">
              <a:defRPr sz="2304"/>
            </a:pPr>
            <a:r>
              <a:t>Payload-range diagram with useful load and mission range.</a:t>
            </a:r>
          </a:p>
          <a:p>
            <a:pPr marL="438911" lvl="1" indent="-175564" defTabSz="877823">
              <a:defRPr sz="2304"/>
            </a:pPr>
            <a:r>
              <a:t>The plot is individual by aircraft. </a:t>
            </a:r>
          </a:p>
        </p:txBody>
      </p:sp>
      <p:sp>
        <p:nvSpPr>
          <p:cNvPr id="80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53</a:t>
            </a:fld>
            <a:endParaRPr/>
          </a:p>
        </p:txBody>
      </p:sp>
      <p:sp>
        <p:nvSpPr>
          <p:cNvPr id="804" name="Rectangle"/>
          <p:cNvSpPr/>
          <p:nvPr/>
        </p:nvSpPr>
        <p:spPr>
          <a:xfrm>
            <a:off x="5770424" y="4644354"/>
            <a:ext cx="3078386" cy="411130"/>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805"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 name="pasted-movie.png" descr="pasted-movie.png"/>
          <p:cNvPicPr>
            <a:picLocks noChangeAspect="1"/>
          </p:cNvPicPr>
          <p:nvPr/>
        </p:nvPicPr>
        <p:blipFill>
          <a:blip r:embed="rId2"/>
          <a:stretch>
            <a:fillRect/>
          </a:stretch>
        </p:blipFill>
        <p:spPr>
          <a:xfrm>
            <a:off x="296625" y="1161800"/>
            <a:ext cx="8550750" cy="5111582"/>
          </a:xfrm>
          <a:prstGeom prst="rect">
            <a:avLst/>
          </a:prstGeom>
          <a:ln>
            <a:solidFill>
              <a:srgbClr val="000000"/>
            </a:solidFill>
          </a:ln>
        </p:spPr>
      </p:pic>
      <p:sp>
        <p:nvSpPr>
          <p:cNvPr id="80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54</a:t>
            </a:fld>
            <a:endParaRPr/>
          </a:p>
        </p:txBody>
      </p:sp>
      <p:sp>
        <p:nvSpPr>
          <p:cNvPr id="809" name="Line"/>
          <p:cNvSpPr/>
          <p:nvPr/>
        </p:nvSpPr>
        <p:spPr>
          <a:xfrm flipV="1">
            <a:off x="5291449" y="3691424"/>
            <a:ext cx="1" cy="1658186"/>
          </a:xfrm>
          <a:prstGeom prst="line">
            <a:avLst/>
          </a:prstGeom>
          <a:ln w="26425">
            <a:solidFill>
              <a:srgbClr val="EC2514"/>
            </a:solidFill>
            <a:prstDash val="sysDot"/>
            <a:miter lim="400000"/>
          </a:ln>
        </p:spPr>
        <p:txBody>
          <a:bodyPr lIns="45719" rIns="45719"/>
          <a:lstStyle/>
          <a:p>
            <a:endParaRPr/>
          </a:p>
        </p:txBody>
      </p:sp>
      <p:sp>
        <p:nvSpPr>
          <p:cNvPr id="810" name="With a useful load of 71%  the Cessna Citation Latitude (C68A) can fly four passengers and two pilots 1,200 nm with National Business Aircraft Association (NBAA) fuel reserves."/>
          <p:cNvSpPr txBox="1"/>
          <p:nvPr/>
        </p:nvSpPr>
        <p:spPr>
          <a:xfrm>
            <a:off x="1168145" y="2242160"/>
            <a:ext cx="4486523" cy="10256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With a useful load of 71%  the Cessna Citation Latitude (C68A) can fly four passengers and two pilots 1,200 nm with National Business Aircraft Association (NBAA) fuel reserves.</a:t>
            </a:r>
          </a:p>
        </p:txBody>
      </p:sp>
      <p:sp>
        <p:nvSpPr>
          <p:cNvPr id="811" name="Line"/>
          <p:cNvSpPr/>
          <p:nvPr/>
        </p:nvSpPr>
        <p:spPr>
          <a:xfrm flipH="1" flipV="1">
            <a:off x="742146" y="3692190"/>
            <a:ext cx="4512948" cy="1"/>
          </a:xfrm>
          <a:prstGeom prst="line">
            <a:avLst/>
          </a:prstGeom>
          <a:ln w="26425">
            <a:solidFill>
              <a:srgbClr val="EC2514"/>
            </a:solidFill>
            <a:prstDash val="sysDot"/>
            <a:miter lim="400000"/>
            <a:tailEnd type="triangle"/>
          </a:ln>
        </p:spPr>
        <p:txBody>
          <a:bodyPr lIns="45719" rIns="45719"/>
          <a:lstStyle/>
          <a:p>
            <a:endParaRPr/>
          </a:p>
        </p:txBody>
      </p:sp>
      <p:sp>
        <p:nvSpPr>
          <p:cNvPr id="812" name="Line"/>
          <p:cNvSpPr/>
          <p:nvPr/>
        </p:nvSpPr>
        <p:spPr>
          <a:xfrm flipH="1">
            <a:off x="1706796" y="6133342"/>
            <a:ext cx="1938528" cy="1"/>
          </a:xfrm>
          <a:prstGeom prst="line">
            <a:avLst/>
          </a:prstGeom>
          <a:ln w="26425">
            <a:solidFill>
              <a:srgbClr val="EC2514"/>
            </a:solidFill>
            <a:tailEnd type="triangle"/>
          </a:ln>
        </p:spPr>
        <p:txBody>
          <a:bodyPr lIns="45719" rIns="45719"/>
          <a:lstStyle/>
          <a:p>
            <a:endParaRPr/>
          </a:p>
        </p:txBody>
      </p:sp>
      <p:sp>
        <p:nvSpPr>
          <p:cNvPr id="813" name="Step 1: Select the aircraft of interest"/>
          <p:cNvSpPr txBox="1"/>
          <p:nvPr/>
        </p:nvSpPr>
        <p:spPr>
          <a:xfrm>
            <a:off x="3600572" y="5849134"/>
            <a:ext cx="2450856"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1: Select the aircraft of interest</a:t>
            </a:r>
          </a:p>
        </p:txBody>
      </p:sp>
      <p:sp>
        <p:nvSpPr>
          <p:cNvPr id="814" name="Rectangle"/>
          <p:cNvSpPr/>
          <p:nvPr/>
        </p:nvSpPr>
        <p:spPr>
          <a:xfrm>
            <a:off x="497384" y="5963675"/>
            <a:ext cx="1181131" cy="339336"/>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815" name="Aircraft Range Analysis"/>
          <p:cNvSpPr txBox="1">
            <a:spLocks noGrp="1"/>
          </p:cNvSpPr>
          <p:nvPr>
            <p:ph type="title"/>
          </p:nvPr>
        </p:nvSpPr>
        <p:spPr>
          <a:xfrm>
            <a:off x="294640" y="413506"/>
            <a:ext cx="8229601" cy="723901"/>
          </a:xfrm>
          <a:prstGeom prst="rect">
            <a:avLst/>
          </a:prstGeom>
        </p:spPr>
        <p:txBody>
          <a:bodyPr/>
          <a:lstStyle/>
          <a:p>
            <a:r>
              <a:t>Aircraft Range Analysis</a:t>
            </a:r>
          </a:p>
        </p:txBody>
      </p:sp>
      <p:sp>
        <p:nvSpPr>
          <p:cNvPr id="816"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Saving and Exporting Data in SARLAT 2"/>
          <p:cNvSpPr txBox="1">
            <a:spLocks noGrp="1"/>
          </p:cNvSpPr>
          <p:nvPr>
            <p:ph type="title"/>
          </p:nvPr>
        </p:nvSpPr>
        <p:spPr>
          <a:xfrm>
            <a:off x="621645" y="2534740"/>
            <a:ext cx="8183127" cy="1615871"/>
          </a:xfrm>
          <a:prstGeom prst="rect">
            <a:avLst/>
          </a:prstGeom>
        </p:spPr>
        <p:txBody>
          <a:bodyPr/>
          <a:lstStyle>
            <a:lvl1pPr>
              <a:defRPr sz="3500" b="1" spc="-97"/>
            </a:lvl1pPr>
          </a:lstStyle>
          <a:p>
            <a:r>
              <a:t>Saving and Exporting Data in SARLAT 2</a:t>
            </a:r>
          </a:p>
        </p:txBody>
      </p:sp>
      <p:sp>
        <p:nvSpPr>
          <p:cNvPr id="81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55</a:t>
            </a:fld>
            <a:endParaRPr/>
          </a:p>
        </p:txBody>
      </p:sp>
      <p:sp>
        <p:nvSpPr>
          <p:cNvPr id="820"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Exporting and Saving Scenario Runs"/>
          <p:cNvSpPr txBox="1">
            <a:spLocks noGrp="1"/>
          </p:cNvSpPr>
          <p:nvPr>
            <p:ph type="title"/>
          </p:nvPr>
        </p:nvSpPr>
        <p:spPr>
          <a:xfrm>
            <a:off x="457200" y="500626"/>
            <a:ext cx="8229600" cy="723901"/>
          </a:xfrm>
          <a:prstGeom prst="rect">
            <a:avLst/>
          </a:prstGeom>
        </p:spPr>
        <p:txBody>
          <a:bodyPr/>
          <a:lstStyle/>
          <a:p>
            <a:r>
              <a:t>Exporting and Saving Scenario Runs</a:t>
            </a:r>
          </a:p>
        </p:txBody>
      </p:sp>
      <p:sp>
        <p:nvSpPr>
          <p:cNvPr id="823" name="SARLAT can export data for use in spreadsheets or the clipboard…"/>
          <p:cNvSpPr txBox="1">
            <a:spLocks noGrp="1"/>
          </p:cNvSpPr>
          <p:nvPr>
            <p:ph type="body" idx="1"/>
          </p:nvPr>
        </p:nvSpPr>
        <p:spPr>
          <a:xfrm>
            <a:off x="457200" y="1510514"/>
            <a:ext cx="8229600" cy="4749801"/>
          </a:xfrm>
          <a:prstGeom prst="rect">
            <a:avLst/>
          </a:prstGeom>
        </p:spPr>
        <p:txBody>
          <a:bodyPr/>
          <a:lstStyle/>
          <a:p>
            <a:r>
              <a:t>SARLAT can export data for use in spreadsheets or the clipboard</a:t>
            </a:r>
          </a:p>
          <a:p>
            <a:r>
              <a:t>SARLAT can load saved scenarios </a:t>
            </a:r>
          </a:p>
          <a:p>
            <a:r>
              <a:t>SARLAT can save the graphical output produced in Portable Graphics Format (PNG)</a:t>
            </a:r>
          </a:p>
          <a:p>
            <a:r>
              <a:t>SARLAT exports table results in two formats:</a:t>
            </a:r>
          </a:p>
          <a:p>
            <a:pPr marL="457200" lvl="1" indent="-182879"/>
            <a:r>
              <a:t>Clipboard</a:t>
            </a:r>
          </a:p>
          <a:p>
            <a:pPr marL="457200" lvl="1" indent="-182879"/>
            <a:r>
              <a:t>Excel</a:t>
            </a:r>
          </a:p>
        </p:txBody>
      </p:sp>
      <p:sp>
        <p:nvSpPr>
          <p:cNvPr id="82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56</a:t>
            </a:fld>
            <a:endParaRPr/>
          </a:p>
        </p:txBody>
      </p:sp>
      <p:sp>
        <p:nvSpPr>
          <p:cNvPr id="825"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Saving SARLAT Scenario Runs"/>
          <p:cNvSpPr txBox="1">
            <a:spLocks noGrp="1"/>
          </p:cNvSpPr>
          <p:nvPr>
            <p:ph type="title"/>
          </p:nvPr>
        </p:nvSpPr>
        <p:spPr>
          <a:xfrm>
            <a:off x="457200" y="348226"/>
            <a:ext cx="8229600" cy="723901"/>
          </a:xfrm>
          <a:prstGeom prst="rect">
            <a:avLst/>
          </a:prstGeom>
        </p:spPr>
        <p:txBody>
          <a:bodyPr/>
          <a:lstStyle/>
          <a:p>
            <a:r>
              <a:t>Saving SARLAT Scenario Runs</a:t>
            </a:r>
          </a:p>
        </p:txBody>
      </p:sp>
      <p:sp>
        <p:nvSpPr>
          <p:cNvPr id="828" name="SARLAT saves your run using the .dsarlat type file"/>
          <p:cNvSpPr txBox="1">
            <a:spLocks noGrp="1"/>
          </p:cNvSpPr>
          <p:nvPr>
            <p:ph type="body" sz="quarter" idx="1"/>
          </p:nvPr>
        </p:nvSpPr>
        <p:spPr>
          <a:xfrm>
            <a:off x="457200" y="1122680"/>
            <a:ext cx="8229600" cy="844868"/>
          </a:xfrm>
          <a:prstGeom prst="rect">
            <a:avLst/>
          </a:prstGeom>
        </p:spPr>
        <p:txBody>
          <a:bodyPr/>
          <a:lstStyle/>
          <a:p>
            <a:r>
              <a:t>SARLAT saves your run using the .dsarlat type file</a:t>
            </a:r>
          </a:p>
        </p:txBody>
      </p:sp>
      <p:sp>
        <p:nvSpPr>
          <p:cNvPr id="82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57</a:t>
            </a:fld>
            <a:endParaRPr/>
          </a:p>
        </p:txBody>
      </p:sp>
      <p:pic>
        <p:nvPicPr>
          <p:cNvPr id="830" name="pasted-movie.png" descr="pasted-movie.png"/>
          <p:cNvPicPr>
            <a:picLocks noChangeAspect="1"/>
          </p:cNvPicPr>
          <p:nvPr/>
        </p:nvPicPr>
        <p:blipFill>
          <a:blip r:embed="rId2"/>
          <a:stretch>
            <a:fillRect/>
          </a:stretch>
        </p:blipFill>
        <p:spPr>
          <a:xfrm>
            <a:off x="650239" y="4010486"/>
            <a:ext cx="6220612" cy="2471202"/>
          </a:xfrm>
          <a:prstGeom prst="rect">
            <a:avLst/>
          </a:prstGeom>
          <a:ln w="12700">
            <a:solidFill>
              <a:srgbClr val="000000"/>
            </a:solidFill>
            <a:miter lim="400000"/>
          </a:ln>
        </p:spPr>
      </p:pic>
      <p:pic>
        <p:nvPicPr>
          <p:cNvPr id="831" name="pasted-movie.png" descr="pasted-movie.png"/>
          <p:cNvPicPr>
            <a:picLocks noChangeAspect="1"/>
          </p:cNvPicPr>
          <p:nvPr/>
        </p:nvPicPr>
        <p:blipFill>
          <a:blip r:embed="rId3"/>
          <a:stretch>
            <a:fillRect/>
          </a:stretch>
        </p:blipFill>
        <p:spPr>
          <a:xfrm>
            <a:off x="589773" y="1652487"/>
            <a:ext cx="6341544" cy="1771288"/>
          </a:xfrm>
          <a:prstGeom prst="rect">
            <a:avLst/>
          </a:prstGeom>
          <a:ln>
            <a:solidFill>
              <a:srgbClr val="000000"/>
            </a:solidFill>
          </a:ln>
        </p:spPr>
      </p:pic>
      <p:sp>
        <p:nvSpPr>
          <p:cNvPr id="832" name="Line"/>
          <p:cNvSpPr/>
          <p:nvPr/>
        </p:nvSpPr>
        <p:spPr>
          <a:xfrm flipH="1">
            <a:off x="6734544" y="2437597"/>
            <a:ext cx="553228" cy="846780"/>
          </a:xfrm>
          <a:prstGeom prst="line">
            <a:avLst/>
          </a:prstGeom>
          <a:ln w="26425">
            <a:solidFill>
              <a:srgbClr val="EC2514"/>
            </a:solidFill>
            <a:tailEnd type="triangle"/>
          </a:ln>
        </p:spPr>
        <p:txBody>
          <a:bodyPr lIns="45719" rIns="45719"/>
          <a:lstStyle/>
          <a:p>
            <a:endParaRPr/>
          </a:p>
        </p:txBody>
      </p:sp>
      <p:sp>
        <p:nvSpPr>
          <p:cNvPr id="833" name="Step 1: Click the save button"/>
          <p:cNvSpPr txBox="1"/>
          <p:nvPr/>
        </p:nvSpPr>
        <p:spPr>
          <a:xfrm>
            <a:off x="6242172" y="2031313"/>
            <a:ext cx="2179433"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1: Click the save button</a:t>
            </a:r>
          </a:p>
        </p:txBody>
      </p:sp>
      <p:sp>
        <p:nvSpPr>
          <p:cNvPr id="834" name="Rectangle"/>
          <p:cNvSpPr/>
          <p:nvPr/>
        </p:nvSpPr>
        <p:spPr>
          <a:xfrm>
            <a:off x="5882184" y="3151555"/>
            <a:ext cx="1181131" cy="26423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835" name="Line"/>
          <p:cNvSpPr/>
          <p:nvPr/>
        </p:nvSpPr>
        <p:spPr>
          <a:xfrm flipH="1">
            <a:off x="5316946" y="4848459"/>
            <a:ext cx="1561258" cy="1"/>
          </a:xfrm>
          <a:prstGeom prst="line">
            <a:avLst/>
          </a:prstGeom>
          <a:ln w="26425">
            <a:solidFill>
              <a:srgbClr val="EC2514"/>
            </a:solidFill>
            <a:tailEnd type="triangle"/>
          </a:ln>
        </p:spPr>
        <p:txBody>
          <a:bodyPr lIns="45719" rIns="45719"/>
          <a:lstStyle/>
          <a:p>
            <a:endParaRPr/>
          </a:p>
        </p:txBody>
      </p:sp>
      <p:sp>
        <p:nvSpPr>
          <p:cNvPr id="836" name="Step 2: Name and navigate to the destination folder to save the scenario"/>
          <p:cNvSpPr txBox="1"/>
          <p:nvPr/>
        </p:nvSpPr>
        <p:spPr>
          <a:xfrm>
            <a:off x="6613012" y="4251066"/>
            <a:ext cx="2179434" cy="10256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2: Name and navigate to the destination folder to save the scenario</a:t>
            </a:r>
          </a:p>
        </p:txBody>
      </p:sp>
      <p:sp>
        <p:nvSpPr>
          <p:cNvPr id="837"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 name="pasted-movie.png" descr="pasted-movie.png"/>
          <p:cNvPicPr>
            <a:picLocks noChangeAspect="1"/>
          </p:cNvPicPr>
          <p:nvPr/>
        </p:nvPicPr>
        <p:blipFill>
          <a:blip r:embed="rId2"/>
          <a:stretch>
            <a:fillRect/>
          </a:stretch>
        </p:blipFill>
        <p:spPr>
          <a:xfrm>
            <a:off x="891539" y="1573108"/>
            <a:ext cx="5647136" cy="1879410"/>
          </a:xfrm>
          <a:prstGeom prst="rect">
            <a:avLst/>
          </a:prstGeom>
          <a:ln>
            <a:solidFill>
              <a:srgbClr val="000000"/>
            </a:solidFill>
          </a:ln>
        </p:spPr>
      </p:pic>
      <p:pic>
        <p:nvPicPr>
          <p:cNvPr id="840" name="pasted-movie.png" descr="pasted-movie.png"/>
          <p:cNvPicPr>
            <a:picLocks noChangeAspect="1"/>
          </p:cNvPicPr>
          <p:nvPr/>
        </p:nvPicPr>
        <p:blipFill>
          <a:blip r:embed="rId3"/>
          <a:stretch>
            <a:fillRect/>
          </a:stretch>
        </p:blipFill>
        <p:spPr>
          <a:xfrm>
            <a:off x="894862" y="3561123"/>
            <a:ext cx="6664185" cy="2873635"/>
          </a:xfrm>
          <a:prstGeom prst="rect">
            <a:avLst/>
          </a:prstGeom>
          <a:ln w="12700">
            <a:solidFill>
              <a:srgbClr val="000000"/>
            </a:solidFill>
            <a:miter lim="400000"/>
          </a:ln>
        </p:spPr>
      </p:pic>
      <p:sp>
        <p:nvSpPr>
          <p:cNvPr id="841" name="Loading SARLAT Scenario Runs"/>
          <p:cNvSpPr txBox="1">
            <a:spLocks noGrp="1"/>
          </p:cNvSpPr>
          <p:nvPr>
            <p:ph type="title"/>
          </p:nvPr>
        </p:nvSpPr>
        <p:spPr>
          <a:xfrm>
            <a:off x="457200" y="348226"/>
            <a:ext cx="8229600" cy="723901"/>
          </a:xfrm>
          <a:prstGeom prst="rect">
            <a:avLst/>
          </a:prstGeom>
        </p:spPr>
        <p:txBody>
          <a:bodyPr/>
          <a:lstStyle/>
          <a:p>
            <a:r>
              <a:t>Loading SARLAT Scenario Runs</a:t>
            </a:r>
          </a:p>
        </p:txBody>
      </p:sp>
      <p:sp>
        <p:nvSpPr>
          <p:cNvPr id="842" name="SARLAT 2 loads saved .dsarlat files with saved scenario runs"/>
          <p:cNvSpPr txBox="1">
            <a:spLocks noGrp="1"/>
          </p:cNvSpPr>
          <p:nvPr>
            <p:ph type="body" sz="quarter" idx="1"/>
          </p:nvPr>
        </p:nvSpPr>
        <p:spPr>
          <a:xfrm>
            <a:off x="386079" y="1014190"/>
            <a:ext cx="8654179" cy="844869"/>
          </a:xfrm>
          <a:prstGeom prst="rect">
            <a:avLst/>
          </a:prstGeom>
        </p:spPr>
        <p:txBody>
          <a:bodyPr/>
          <a:lstStyle/>
          <a:p>
            <a:r>
              <a:t>SARLAT 2 loads saved .dsarlat files with saved scenario runs</a:t>
            </a:r>
          </a:p>
        </p:txBody>
      </p:sp>
      <p:sp>
        <p:nvSpPr>
          <p:cNvPr id="84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58</a:t>
            </a:fld>
            <a:endParaRPr/>
          </a:p>
        </p:txBody>
      </p:sp>
      <p:sp>
        <p:nvSpPr>
          <p:cNvPr id="844" name="Line"/>
          <p:cNvSpPr/>
          <p:nvPr/>
        </p:nvSpPr>
        <p:spPr>
          <a:xfrm flipH="1">
            <a:off x="2091424" y="2489776"/>
            <a:ext cx="911091" cy="713321"/>
          </a:xfrm>
          <a:prstGeom prst="line">
            <a:avLst/>
          </a:prstGeom>
          <a:ln w="26425">
            <a:solidFill>
              <a:srgbClr val="EC2514"/>
            </a:solidFill>
            <a:tailEnd type="triangle"/>
          </a:ln>
        </p:spPr>
        <p:txBody>
          <a:bodyPr lIns="45719" rIns="45719"/>
          <a:lstStyle/>
          <a:p>
            <a:endParaRPr/>
          </a:p>
        </p:txBody>
      </p:sp>
      <p:sp>
        <p:nvSpPr>
          <p:cNvPr id="845" name="Step 1: Click “Load Scenario”"/>
          <p:cNvSpPr txBox="1"/>
          <p:nvPr/>
        </p:nvSpPr>
        <p:spPr>
          <a:xfrm>
            <a:off x="2422012" y="2228603"/>
            <a:ext cx="2179433" cy="5684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1: Click “Load Scenario”</a:t>
            </a:r>
          </a:p>
        </p:txBody>
      </p:sp>
      <p:sp>
        <p:nvSpPr>
          <p:cNvPr id="846" name="Rectangle"/>
          <p:cNvSpPr/>
          <p:nvPr/>
        </p:nvSpPr>
        <p:spPr>
          <a:xfrm>
            <a:off x="903784" y="3151555"/>
            <a:ext cx="1181131" cy="26423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847" name="Line"/>
          <p:cNvSpPr/>
          <p:nvPr/>
        </p:nvSpPr>
        <p:spPr>
          <a:xfrm flipH="1" flipV="1">
            <a:off x="5204789" y="3958999"/>
            <a:ext cx="1472637" cy="1048568"/>
          </a:xfrm>
          <a:prstGeom prst="line">
            <a:avLst/>
          </a:prstGeom>
          <a:ln w="26425">
            <a:solidFill>
              <a:srgbClr val="EC2514"/>
            </a:solidFill>
            <a:tailEnd type="triangle"/>
          </a:ln>
        </p:spPr>
        <p:txBody>
          <a:bodyPr lIns="45719" rIns="45719"/>
          <a:lstStyle/>
          <a:p>
            <a:endParaRPr/>
          </a:p>
        </p:txBody>
      </p:sp>
      <p:sp>
        <p:nvSpPr>
          <p:cNvPr id="848" name="Step 2: Navigate to the folder to load the scenario"/>
          <p:cNvSpPr txBox="1"/>
          <p:nvPr/>
        </p:nvSpPr>
        <p:spPr>
          <a:xfrm>
            <a:off x="6298052" y="4780965"/>
            <a:ext cx="2179434" cy="7970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2: Navigate to the folder to load the scenario</a:t>
            </a:r>
          </a:p>
        </p:txBody>
      </p:sp>
      <p:sp>
        <p:nvSpPr>
          <p:cNvPr id="849"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 name="pasted-movie.png" descr="pasted-movie.png"/>
          <p:cNvPicPr>
            <a:picLocks noChangeAspect="1"/>
          </p:cNvPicPr>
          <p:nvPr/>
        </p:nvPicPr>
        <p:blipFill>
          <a:blip r:embed="rId2"/>
          <a:stretch>
            <a:fillRect/>
          </a:stretch>
        </p:blipFill>
        <p:spPr>
          <a:xfrm>
            <a:off x="254000" y="1733743"/>
            <a:ext cx="6749591" cy="4307214"/>
          </a:xfrm>
          <a:prstGeom prst="rect">
            <a:avLst/>
          </a:prstGeom>
          <a:ln w="12700">
            <a:solidFill>
              <a:srgbClr val="000000"/>
            </a:solidFill>
            <a:miter lim="400000"/>
          </a:ln>
        </p:spPr>
      </p:pic>
      <p:sp>
        <p:nvSpPr>
          <p:cNvPr id="852" name="Exporting SARLAT 2 Graphical Output"/>
          <p:cNvSpPr txBox="1">
            <a:spLocks noGrp="1"/>
          </p:cNvSpPr>
          <p:nvPr>
            <p:ph type="title"/>
          </p:nvPr>
        </p:nvSpPr>
        <p:spPr>
          <a:xfrm>
            <a:off x="457200" y="297426"/>
            <a:ext cx="8229600" cy="723901"/>
          </a:xfrm>
          <a:prstGeom prst="rect">
            <a:avLst/>
          </a:prstGeom>
        </p:spPr>
        <p:txBody>
          <a:bodyPr/>
          <a:lstStyle>
            <a:lvl1pPr>
              <a:defRPr sz="3400" spc="-94"/>
            </a:lvl1pPr>
          </a:lstStyle>
          <a:p>
            <a:r>
              <a:t>Exporting SARLAT 2 Graphical Output</a:t>
            </a:r>
          </a:p>
        </p:txBody>
      </p:sp>
      <p:sp>
        <p:nvSpPr>
          <p:cNvPr id="853" name="SARLAT 2 saves graphic output as Portable Network Graphic (PNG) files"/>
          <p:cNvSpPr txBox="1">
            <a:spLocks noGrp="1"/>
          </p:cNvSpPr>
          <p:nvPr>
            <p:ph type="body" sz="quarter" idx="1"/>
          </p:nvPr>
        </p:nvSpPr>
        <p:spPr>
          <a:xfrm>
            <a:off x="239414" y="871557"/>
            <a:ext cx="8665172" cy="844868"/>
          </a:xfrm>
          <a:prstGeom prst="rect">
            <a:avLst/>
          </a:prstGeom>
        </p:spPr>
        <p:txBody>
          <a:bodyPr/>
          <a:lstStyle>
            <a:lvl1pPr marL="182879" indent="-182879">
              <a:defRPr sz="2200"/>
            </a:lvl1pPr>
          </a:lstStyle>
          <a:p>
            <a:r>
              <a:t>SARLAT 2 saves graphic output as Portable Network Graphic (PNG) files</a:t>
            </a:r>
          </a:p>
        </p:txBody>
      </p:sp>
      <p:sp>
        <p:nvSpPr>
          <p:cNvPr id="85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59</a:t>
            </a:fld>
            <a:endParaRPr/>
          </a:p>
        </p:txBody>
      </p:sp>
      <p:sp>
        <p:nvSpPr>
          <p:cNvPr id="855" name="Line"/>
          <p:cNvSpPr/>
          <p:nvPr/>
        </p:nvSpPr>
        <p:spPr>
          <a:xfrm>
            <a:off x="2233976" y="5925271"/>
            <a:ext cx="731395" cy="1"/>
          </a:xfrm>
          <a:prstGeom prst="line">
            <a:avLst/>
          </a:prstGeom>
          <a:ln w="26425">
            <a:solidFill>
              <a:srgbClr val="EC2514"/>
            </a:solidFill>
            <a:tailEnd type="triangle"/>
          </a:ln>
        </p:spPr>
        <p:txBody>
          <a:bodyPr lIns="45719" rIns="45719"/>
          <a:lstStyle/>
          <a:p>
            <a:endParaRPr/>
          </a:p>
        </p:txBody>
      </p:sp>
      <p:sp>
        <p:nvSpPr>
          <p:cNvPr id="856" name="Step 1: Click “Export Chart to PNG”"/>
          <p:cNvSpPr txBox="1"/>
          <p:nvPr/>
        </p:nvSpPr>
        <p:spPr>
          <a:xfrm>
            <a:off x="417386" y="5522206"/>
            <a:ext cx="1876657" cy="7970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1: Click “Export Chart to PNG”</a:t>
            </a:r>
          </a:p>
        </p:txBody>
      </p:sp>
      <p:sp>
        <p:nvSpPr>
          <p:cNvPr id="857" name="Rectangle"/>
          <p:cNvSpPr/>
          <p:nvPr/>
        </p:nvSpPr>
        <p:spPr>
          <a:xfrm>
            <a:off x="2966264" y="5793155"/>
            <a:ext cx="1181131" cy="26423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pic>
        <p:nvPicPr>
          <p:cNvPr id="858" name="pasted-movie.png" descr="pasted-movie.png"/>
          <p:cNvPicPr>
            <a:picLocks noChangeAspect="1"/>
          </p:cNvPicPr>
          <p:nvPr/>
        </p:nvPicPr>
        <p:blipFill>
          <a:blip r:embed="rId3"/>
          <a:stretch>
            <a:fillRect/>
          </a:stretch>
        </p:blipFill>
        <p:spPr>
          <a:xfrm>
            <a:off x="4667250" y="4433854"/>
            <a:ext cx="4375062" cy="2016461"/>
          </a:xfrm>
          <a:prstGeom prst="rect">
            <a:avLst/>
          </a:prstGeom>
          <a:ln w="12700">
            <a:solidFill>
              <a:srgbClr val="000000"/>
            </a:solidFill>
          </a:ln>
        </p:spPr>
      </p:pic>
      <p:sp>
        <p:nvSpPr>
          <p:cNvPr id="859" name="Line"/>
          <p:cNvSpPr/>
          <p:nvPr/>
        </p:nvSpPr>
        <p:spPr>
          <a:xfrm flipH="1">
            <a:off x="7583216" y="3832391"/>
            <a:ext cx="279461" cy="719970"/>
          </a:xfrm>
          <a:prstGeom prst="line">
            <a:avLst/>
          </a:prstGeom>
          <a:ln w="26425">
            <a:solidFill>
              <a:srgbClr val="EC2514"/>
            </a:solidFill>
            <a:tailEnd type="triangle"/>
          </a:ln>
        </p:spPr>
        <p:txBody>
          <a:bodyPr lIns="45719" rIns="45719"/>
          <a:lstStyle/>
          <a:p>
            <a:endParaRPr/>
          </a:p>
        </p:txBody>
      </p:sp>
      <p:sp>
        <p:nvSpPr>
          <p:cNvPr id="860" name="Step 2: Navigate to the destination folder and indicate a file name."/>
          <p:cNvSpPr txBox="1"/>
          <p:nvPr/>
        </p:nvSpPr>
        <p:spPr>
          <a:xfrm>
            <a:off x="7077266" y="2967800"/>
            <a:ext cx="1876657" cy="10256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2: Navigate to the destination folder and indicate a file name.</a:t>
            </a:r>
          </a:p>
        </p:txBody>
      </p:sp>
      <p:sp>
        <p:nvSpPr>
          <p:cNvPr id="861"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Running the Small Aircraft Runway Length Analysis Tool in Windows after Installation"/>
          <p:cNvSpPr txBox="1">
            <a:spLocks noGrp="1"/>
          </p:cNvSpPr>
          <p:nvPr>
            <p:ph type="title"/>
          </p:nvPr>
        </p:nvSpPr>
        <p:spPr>
          <a:xfrm>
            <a:off x="370416" y="514350"/>
            <a:ext cx="8229601" cy="927100"/>
          </a:xfrm>
          <a:prstGeom prst="rect">
            <a:avLst/>
          </a:prstGeom>
        </p:spPr>
        <p:txBody>
          <a:bodyPr/>
          <a:lstStyle/>
          <a:p>
            <a:pPr defTabSz="740663">
              <a:defRPr sz="2916" spc="-81"/>
            </a:pPr>
            <a:r>
              <a:t>Running the Small Aircraft Runway Length Analysis Tool in </a:t>
            </a:r>
            <a:r>
              <a:rPr b="1"/>
              <a:t>Windows</a:t>
            </a:r>
            <a:r>
              <a:t> after Installation</a:t>
            </a:r>
          </a:p>
        </p:txBody>
      </p:sp>
      <p:sp>
        <p:nvSpPr>
          <p:cNvPr id="297" name="After installation, SARLAT creates an icon on the desktop automatically…"/>
          <p:cNvSpPr txBox="1">
            <a:spLocks noGrp="1"/>
          </p:cNvSpPr>
          <p:nvPr>
            <p:ph type="body" sz="half" idx="1"/>
          </p:nvPr>
        </p:nvSpPr>
        <p:spPr>
          <a:xfrm>
            <a:off x="251883" y="1181175"/>
            <a:ext cx="8640234" cy="2805357"/>
          </a:xfrm>
          <a:prstGeom prst="rect">
            <a:avLst/>
          </a:prstGeom>
          <a:ln w="12700">
            <a:noFill/>
            <a:miter lim="400000"/>
          </a:ln>
        </p:spPr>
        <p:txBody>
          <a:bodyPr/>
          <a:lstStyle/>
          <a:p>
            <a:pPr marL="182879" indent="-182879">
              <a:defRPr sz="2300" b="1"/>
            </a:pPr>
            <a:endParaRPr/>
          </a:p>
          <a:p>
            <a:pPr marL="182879" indent="-182879">
              <a:defRPr sz="2300"/>
            </a:pPr>
            <a:r>
              <a:t>After installation, SARLAT creates an icon on the desktop automatically</a:t>
            </a:r>
          </a:p>
          <a:p>
            <a:pPr marL="182879" indent="-182879">
              <a:defRPr sz="2300"/>
            </a:pPr>
            <a:r>
              <a:t>To run the application again, use the icon on the desktop</a:t>
            </a:r>
          </a:p>
        </p:txBody>
      </p:sp>
      <p:sp>
        <p:nvSpPr>
          <p:cNvPr id="298" name="Slide Number"/>
          <p:cNvSpPr txBox="1">
            <a:spLocks noGrp="1"/>
          </p:cNvSpPr>
          <p:nvPr>
            <p:ph type="sldNum" sz="quarter" idx="2"/>
          </p:nvPr>
        </p:nvSpPr>
        <p:spPr>
          <a:xfrm>
            <a:off x="8913921" y="6548391"/>
            <a:ext cx="209399"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99" name="Line"/>
          <p:cNvSpPr/>
          <p:nvPr/>
        </p:nvSpPr>
        <p:spPr>
          <a:xfrm flipH="1">
            <a:off x="1353140" y="4992707"/>
            <a:ext cx="2024549" cy="1"/>
          </a:xfrm>
          <a:prstGeom prst="line">
            <a:avLst/>
          </a:prstGeom>
          <a:ln w="26425">
            <a:solidFill>
              <a:srgbClr val="EC0C13"/>
            </a:solidFill>
            <a:tailEnd type="triangle"/>
          </a:ln>
        </p:spPr>
        <p:txBody>
          <a:bodyPr lIns="45719" rIns="45719"/>
          <a:lstStyle/>
          <a:p>
            <a:endParaRPr/>
          </a:p>
        </p:txBody>
      </p:sp>
      <p:sp>
        <p:nvSpPr>
          <p:cNvPr id="300" name="Line"/>
          <p:cNvSpPr/>
          <p:nvPr/>
        </p:nvSpPr>
        <p:spPr>
          <a:xfrm>
            <a:off x="6004629" y="3429000"/>
            <a:ext cx="864944" cy="0"/>
          </a:xfrm>
          <a:prstGeom prst="line">
            <a:avLst/>
          </a:prstGeom>
          <a:ln w="26425">
            <a:solidFill>
              <a:srgbClr val="EC0C13"/>
            </a:solidFill>
            <a:tailEnd type="triangle"/>
          </a:ln>
        </p:spPr>
        <p:txBody>
          <a:bodyPr lIns="45719" rIns="45719"/>
          <a:lstStyle/>
          <a:p>
            <a:endParaRPr/>
          </a:p>
        </p:txBody>
      </p:sp>
      <p:sp>
        <p:nvSpPr>
          <p:cNvPr id="301" name="SARLAT can be executed from the Applications Panel in Windows"/>
          <p:cNvSpPr txBox="1"/>
          <p:nvPr/>
        </p:nvSpPr>
        <p:spPr>
          <a:xfrm>
            <a:off x="3931025" y="2904886"/>
            <a:ext cx="2242917" cy="1160287"/>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r>
              <a:t>SARLAT can be executed from the </a:t>
            </a:r>
            <a:r>
              <a:rPr b="1"/>
              <a:t>Applications Panel</a:t>
            </a:r>
            <a:r>
              <a:t> in Windows</a:t>
            </a:r>
          </a:p>
        </p:txBody>
      </p:sp>
      <p:sp>
        <p:nvSpPr>
          <p:cNvPr id="302" name="Small Aircraft Runway Length Analysis Tool…"/>
          <p:cNvSpPr txBox="1"/>
          <p:nvPr/>
        </p:nvSpPr>
        <p:spPr>
          <a:xfrm>
            <a:off x="3198559" y="4471796"/>
            <a:ext cx="1828801" cy="1693687"/>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r>
              <a:t>Small Aircraft Runway Length Analysis Tool </a:t>
            </a:r>
          </a:p>
          <a:p>
            <a:pPr>
              <a:defRPr>
                <a:solidFill>
                  <a:srgbClr val="FFFFFF"/>
                </a:solidFill>
              </a:defRPr>
            </a:pPr>
            <a:r>
              <a:t>Application icon installed on the Desktop</a:t>
            </a:r>
          </a:p>
        </p:txBody>
      </p:sp>
      <p:grpSp>
        <p:nvGrpSpPr>
          <p:cNvPr id="305" name="Group"/>
          <p:cNvGrpSpPr/>
          <p:nvPr/>
        </p:nvGrpSpPr>
        <p:grpSpPr>
          <a:xfrm>
            <a:off x="6503702" y="3014525"/>
            <a:ext cx="2560541" cy="3541174"/>
            <a:chOff x="0" y="0"/>
            <a:chExt cx="2560540" cy="3541172"/>
          </a:xfrm>
        </p:grpSpPr>
        <p:pic>
          <p:nvPicPr>
            <p:cNvPr id="303" name="Image" descr="Image"/>
            <p:cNvPicPr>
              <a:picLocks noChangeAspect="1"/>
            </p:cNvPicPr>
            <p:nvPr/>
          </p:nvPicPr>
          <p:blipFill>
            <a:blip r:embed="rId2"/>
            <a:stretch>
              <a:fillRect/>
            </a:stretch>
          </p:blipFill>
          <p:spPr>
            <a:xfrm>
              <a:off x="0" y="0"/>
              <a:ext cx="2560541" cy="3541173"/>
            </a:xfrm>
            <a:prstGeom prst="rect">
              <a:avLst/>
            </a:prstGeom>
            <a:ln w="12700" cap="flat">
              <a:noFill/>
              <a:miter lim="400000"/>
            </a:ln>
            <a:effectLst/>
          </p:spPr>
        </p:pic>
        <p:pic>
          <p:nvPicPr>
            <p:cNvPr id="304" name="Image" descr="Image"/>
            <p:cNvPicPr>
              <a:picLocks noChangeAspect="1"/>
            </p:cNvPicPr>
            <p:nvPr/>
          </p:nvPicPr>
          <p:blipFill>
            <a:blip r:embed="rId3"/>
            <a:stretch>
              <a:fillRect/>
            </a:stretch>
          </p:blipFill>
          <p:spPr>
            <a:xfrm>
              <a:off x="363187" y="274774"/>
              <a:ext cx="876301" cy="279401"/>
            </a:xfrm>
            <a:prstGeom prst="rect">
              <a:avLst/>
            </a:prstGeom>
            <a:ln w="12700" cap="flat">
              <a:noFill/>
              <a:miter lim="400000"/>
            </a:ln>
            <a:effectLst/>
          </p:spPr>
        </p:pic>
      </p:grpSp>
      <p:grpSp>
        <p:nvGrpSpPr>
          <p:cNvPr id="308" name="Group"/>
          <p:cNvGrpSpPr/>
          <p:nvPr/>
        </p:nvGrpSpPr>
        <p:grpSpPr>
          <a:xfrm>
            <a:off x="723900" y="3119296"/>
            <a:ext cx="2242917" cy="3331632"/>
            <a:chOff x="0" y="0"/>
            <a:chExt cx="2242916" cy="3331631"/>
          </a:xfrm>
        </p:grpSpPr>
        <p:pic>
          <p:nvPicPr>
            <p:cNvPr id="306" name="Image" descr="Image"/>
            <p:cNvPicPr>
              <a:picLocks noChangeAspect="1"/>
            </p:cNvPicPr>
            <p:nvPr/>
          </p:nvPicPr>
          <p:blipFill>
            <a:blip r:embed="rId4"/>
            <a:stretch>
              <a:fillRect/>
            </a:stretch>
          </p:blipFill>
          <p:spPr>
            <a:xfrm>
              <a:off x="0" y="0"/>
              <a:ext cx="2242917" cy="3331632"/>
            </a:xfrm>
            <a:prstGeom prst="rect">
              <a:avLst/>
            </a:prstGeom>
            <a:ln w="12700" cap="flat">
              <a:noFill/>
              <a:miter lim="400000"/>
            </a:ln>
            <a:effectLst/>
          </p:spPr>
        </p:pic>
        <p:pic>
          <p:nvPicPr>
            <p:cNvPr id="307" name="Image" descr="Image"/>
            <p:cNvPicPr>
              <a:picLocks noChangeAspect="1"/>
            </p:cNvPicPr>
            <p:nvPr/>
          </p:nvPicPr>
          <p:blipFill>
            <a:blip r:embed="rId5"/>
            <a:stretch>
              <a:fillRect/>
            </a:stretch>
          </p:blipFill>
          <p:spPr>
            <a:xfrm>
              <a:off x="54610" y="1611453"/>
              <a:ext cx="490835" cy="448154"/>
            </a:xfrm>
            <a:prstGeom prst="rect">
              <a:avLst/>
            </a:prstGeom>
            <a:ln w="12700" cap="flat">
              <a:noFill/>
              <a:miter lim="400000"/>
            </a:ln>
            <a:effectLst/>
          </p:spPr>
        </p:pic>
      </p:grpSp>
      <p:sp>
        <p:nvSpPr>
          <p:cNvPr id="309" name="Go to Table of Contents">
            <a:hlinkClick r:id="rId6"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 name="pasted-movie.png" descr="pasted-movie.png"/>
          <p:cNvPicPr>
            <a:picLocks noChangeAspect="1"/>
          </p:cNvPicPr>
          <p:nvPr/>
        </p:nvPicPr>
        <p:blipFill>
          <a:blip r:embed="rId2"/>
          <a:stretch>
            <a:fillRect/>
          </a:stretch>
        </p:blipFill>
        <p:spPr>
          <a:xfrm>
            <a:off x="325120" y="1979742"/>
            <a:ext cx="5957030" cy="3484058"/>
          </a:xfrm>
          <a:prstGeom prst="rect">
            <a:avLst/>
          </a:prstGeom>
          <a:ln w="12700">
            <a:solidFill>
              <a:srgbClr val="000000"/>
            </a:solidFill>
            <a:miter lim="400000"/>
          </a:ln>
        </p:spPr>
      </p:pic>
      <p:pic>
        <p:nvPicPr>
          <p:cNvPr id="864" name="pasted-movie.png" descr="pasted-movie.png"/>
          <p:cNvPicPr>
            <a:picLocks noChangeAspect="1"/>
          </p:cNvPicPr>
          <p:nvPr/>
        </p:nvPicPr>
        <p:blipFill>
          <a:blip r:embed="rId3"/>
          <a:stretch>
            <a:fillRect/>
          </a:stretch>
        </p:blipFill>
        <p:spPr>
          <a:xfrm>
            <a:off x="3735070" y="3837940"/>
            <a:ext cx="5273771" cy="2658324"/>
          </a:xfrm>
          <a:prstGeom prst="rect">
            <a:avLst/>
          </a:prstGeom>
          <a:ln w="12700">
            <a:solidFill>
              <a:srgbClr val="000000"/>
            </a:solidFill>
          </a:ln>
        </p:spPr>
      </p:pic>
      <p:sp>
        <p:nvSpPr>
          <p:cNvPr id="865" name="Exporting SARLAT 2 Numerical Output Data"/>
          <p:cNvSpPr txBox="1">
            <a:spLocks noGrp="1"/>
          </p:cNvSpPr>
          <p:nvPr>
            <p:ph type="title"/>
          </p:nvPr>
        </p:nvSpPr>
        <p:spPr>
          <a:xfrm>
            <a:off x="457200" y="368546"/>
            <a:ext cx="8229600" cy="723901"/>
          </a:xfrm>
          <a:prstGeom prst="rect">
            <a:avLst/>
          </a:prstGeom>
        </p:spPr>
        <p:txBody>
          <a:bodyPr/>
          <a:lstStyle>
            <a:lvl1pPr>
              <a:defRPr sz="3400" spc="-94"/>
            </a:lvl1pPr>
          </a:lstStyle>
          <a:p>
            <a:r>
              <a:t>Exporting SARLAT 2 Numerical Output Data</a:t>
            </a:r>
          </a:p>
        </p:txBody>
      </p:sp>
      <p:sp>
        <p:nvSpPr>
          <p:cNvPr id="866" name="SARLAT 2 saves numerical output data in Excel format or to the Clipboard"/>
          <p:cNvSpPr txBox="1">
            <a:spLocks noGrp="1"/>
          </p:cNvSpPr>
          <p:nvPr>
            <p:ph type="body" sz="quarter" idx="1"/>
          </p:nvPr>
        </p:nvSpPr>
        <p:spPr>
          <a:xfrm>
            <a:off x="239414" y="1084917"/>
            <a:ext cx="8665172" cy="844868"/>
          </a:xfrm>
          <a:prstGeom prst="rect">
            <a:avLst/>
          </a:prstGeom>
        </p:spPr>
        <p:txBody>
          <a:bodyPr/>
          <a:lstStyle/>
          <a:p>
            <a:r>
              <a:t>SARLAT 2 saves numerical output data in Excel format or to the Clipboard</a:t>
            </a:r>
          </a:p>
        </p:txBody>
      </p:sp>
      <p:sp>
        <p:nvSpPr>
          <p:cNvPr id="86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60</a:t>
            </a:fld>
            <a:endParaRPr/>
          </a:p>
        </p:txBody>
      </p:sp>
      <p:sp>
        <p:nvSpPr>
          <p:cNvPr id="868" name="Line"/>
          <p:cNvSpPr/>
          <p:nvPr/>
        </p:nvSpPr>
        <p:spPr>
          <a:xfrm flipV="1">
            <a:off x="1974777" y="5457049"/>
            <a:ext cx="1" cy="365761"/>
          </a:xfrm>
          <a:prstGeom prst="line">
            <a:avLst/>
          </a:prstGeom>
          <a:ln w="26425">
            <a:solidFill>
              <a:srgbClr val="EC2514"/>
            </a:solidFill>
            <a:tailEnd type="triangle"/>
          </a:ln>
        </p:spPr>
        <p:txBody>
          <a:bodyPr lIns="45719" rIns="45719"/>
          <a:lstStyle/>
          <a:p>
            <a:endParaRPr/>
          </a:p>
        </p:txBody>
      </p:sp>
      <p:sp>
        <p:nvSpPr>
          <p:cNvPr id="869" name="Step 1: Click “Export Table to Excel”"/>
          <p:cNvSpPr txBox="1"/>
          <p:nvPr/>
        </p:nvSpPr>
        <p:spPr>
          <a:xfrm>
            <a:off x="447866" y="5734537"/>
            <a:ext cx="2295492" cy="5684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1: Click “Export Table to Excel”</a:t>
            </a:r>
          </a:p>
        </p:txBody>
      </p:sp>
      <p:sp>
        <p:nvSpPr>
          <p:cNvPr id="870" name="Rectangle"/>
          <p:cNvSpPr/>
          <p:nvPr/>
        </p:nvSpPr>
        <p:spPr>
          <a:xfrm>
            <a:off x="1198424" y="5284502"/>
            <a:ext cx="1181131" cy="172436"/>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871" name="Line"/>
          <p:cNvSpPr/>
          <p:nvPr/>
        </p:nvSpPr>
        <p:spPr>
          <a:xfrm flipH="1">
            <a:off x="6604006" y="3063761"/>
            <a:ext cx="499270" cy="839835"/>
          </a:xfrm>
          <a:prstGeom prst="line">
            <a:avLst/>
          </a:prstGeom>
          <a:ln w="26425">
            <a:solidFill>
              <a:srgbClr val="EC2514"/>
            </a:solidFill>
            <a:tailEnd type="triangle"/>
          </a:ln>
        </p:spPr>
        <p:txBody>
          <a:bodyPr lIns="45719" rIns="45719"/>
          <a:lstStyle/>
          <a:p>
            <a:endParaRPr/>
          </a:p>
        </p:txBody>
      </p:sp>
      <p:sp>
        <p:nvSpPr>
          <p:cNvPr id="872" name="Step 2: Navigate to the destination folder and indicate a file name."/>
          <p:cNvSpPr txBox="1"/>
          <p:nvPr/>
        </p:nvSpPr>
        <p:spPr>
          <a:xfrm>
            <a:off x="6701346" y="2412653"/>
            <a:ext cx="1876658" cy="10256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Step 2: Navigate to the destination folder and indicate a file name.</a:t>
            </a:r>
          </a:p>
        </p:txBody>
      </p:sp>
      <p:sp>
        <p:nvSpPr>
          <p:cNvPr id="873"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 name="Exporting SARLAT 2 Excel Output File"/>
          <p:cNvSpPr txBox="1">
            <a:spLocks noGrp="1"/>
          </p:cNvSpPr>
          <p:nvPr>
            <p:ph type="title"/>
          </p:nvPr>
        </p:nvSpPr>
        <p:spPr>
          <a:xfrm>
            <a:off x="457200" y="368546"/>
            <a:ext cx="8229600" cy="723901"/>
          </a:xfrm>
          <a:prstGeom prst="rect">
            <a:avLst/>
          </a:prstGeom>
        </p:spPr>
        <p:txBody>
          <a:bodyPr/>
          <a:lstStyle>
            <a:lvl1pPr>
              <a:defRPr sz="3400" spc="-94"/>
            </a:lvl1pPr>
          </a:lstStyle>
          <a:p>
            <a:r>
              <a:t>Exporting SARLAT 2 Excel Output File</a:t>
            </a:r>
          </a:p>
        </p:txBody>
      </p:sp>
      <p:sp>
        <p:nvSpPr>
          <p:cNvPr id="876" name="SARLAT 2 Excel output format"/>
          <p:cNvSpPr txBox="1">
            <a:spLocks noGrp="1"/>
          </p:cNvSpPr>
          <p:nvPr>
            <p:ph type="body" sz="quarter" idx="1"/>
          </p:nvPr>
        </p:nvSpPr>
        <p:spPr>
          <a:xfrm>
            <a:off x="470699" y="1236519"/>
            <a:ext cx="8665171" cy="844868"/>
          </a:xfrm>
          <a:prstGeom prst="rect">
            <a:avLst/>
          </a:prstGeom>
        </p:spPr>
        <p:txBody>
          <a:bodyPr/>
          <a:lstStyle/>
          <a:p>
            <a:r>
              <a:t>SARLAT 2 Excel output format</a:t>
            </a:r>
          </a:p>
        </p:txBody>
      </p:sp>
      <p:sp>
        <p:nvSpPr>
          <p:cNvPr id="87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61</a:t>
            </a:fld>
            <a:endParaRPr/>
          </a:p>
        </p:txBody>
      </p:sp>
      <p:pic>
        <p:nvPicPr>
          <p:cNvPr id="878" name="pasted-movie.png" descr="pasted-movie.png"/>
          <p:cNvPicPr>
            <a:picLocks noChangeAspect="1"/>
          </p:cNvPicPr>
          <p:nvPr/>
        </p:nvPicPr>
        <p:blipFill>
          <a:blip r:embed="rId2"/>
          <a:stretch>
            <a:fillRect/>
          </a:stretch>
        </p:blipFill>
        <p:spPr>
          <a:xfrm>
            <a:off x="244266" y="3124200"/>
            <a:ext cx="8585201" cy="3149600"/>
          </a:xfrm>
          <a:prstGeom prst="rect">
            <a:avLst/>
          </a:prstGeom>
          <a:ln>
            <a:solidFill>
              <a:srgbClr val="000000"/>
            </a:solidFill>
          </a:ln>
        </p:spPr>
      </p:pic>
      <p:sp>
        <p:nvSpPr>
          <p:cNvPr id="879" name="Line"/>
          <p:cNvSpPr/>
          <p:nvPr/>
        </p:nvSpPr>
        <p:spPr>
          <a:xfrm flipH="1">
            <a:off x="3153570" y="2669383"/>
            <a:ext cx="1" cy="1133154"/>
          </a:xfrm>
          <a:prstGeom prst="line">
            <a:avLst/>
          </a:prstGeom>
          <a:ln w="26425">
            <a:solidFill>
              <a:srgbClr val="EC2514"/>
            </a:solidFill>
            <a:tailEnd type="triangle"/>
          </a:ln>
        </p:spPr>
        <p:txBody>
          <a:bodyPr lIns="45719" rIns="45719"/>
          <a:lstStyle/>
          <a:p>
            <a:endParaRPr/>
          </a:p>
        </p:txBody>
      </p:sp>
      <p:sp>
        <p:nvSpPr>
          <p:cNvPr id="880" name="Useful load values (%)"/>
          <p:cNvSpPr txBox="1"/>
          <p:nvPr/>
        </p:nvSpPr>
        <p:spPr>
          <a:xfrm>
            <a:off x="1341841" y="2434355"/>
            <a:ext cx="2179434" cy="339819"/>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Useful load values (%)</a:t>
            </a:r>
          </a:p>
        </p:txBody>
      </p:sp>
      <p:sp>
        <p:nvSpPr>
          <p:cNvPr id="881" name="Rectangle"/>
          <p:cNvSpPr/>
          <p:nvPr/>
        </p:nvSpPr>
        <p:spPr>
          <a:xfrm>
            <a:off x="2595850" y="3791635"/>
            <a:ext cx="1152318" cy="2466294"/>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882" name="Line"/>
          <p:cNvSpPr/>
          <p:nvPr/>
        </p:nvSpPr>
        <p:spPr>
          <a:xfrm>
            <a:off x="4626770" y="2698165"/>
            <a:ext cx="1" cy="854393"/>
          </a:xfrm>
          <a:prstGeom prst="line">
            <a:avLst/>
          </a:prstGeom>
          <a:ln w="26425">
            <a:solidFill>
              <a:srgbClr val="2A62FF"/>
            </a:solidFill>
            <a:tailEnd type="triangle"/>
          </a:ln>
        </p:spPr>
        <p:txBody>
          <a:bodyPr lIns="45719" rIns="45719"/>
          <a:lstStyle/>
          <a:p>
            <a:endParaRPr/>
          </a:p>
        </p:txBody>
      </p:sp>
      <p:sp>
        <p:nvSpPr>
          <p:cNvPr id="883" name="Takeoff data (feet)"/>
          <p:cNvSpPr txBox="1"/>
          <p:nvPr/>
        </p:nvSpPr>
        <p:spPr>
          <a:xfrm>
            <a:off x="3728963" y="2434355"/>
            <a:ext cx="1795615" cy="339819"/>
          </a:xfrm>
          <a:prstGeom prst="rect">
            <a:avLst/>
          </a:prstGeom>
          <a:solidFill>
            <a:srgbClr val="FFFFFF"/>
          </a:solidFill>
          <a:ln w="26425">
            <a:solidFill>
              <a:srgbClr val="2A62FF"/>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Takeoff data (feet)</a:t>
            </a:r>
          </a:p>
        </p:txBody>
      </p:sp>
      <p:sp>
        <p:nvSpPr>
          <p:cNvPr id="884" name="Rectangle"/>
          <p:cNvSpPr/>
          <p:nvPr/>
        </p:nvSpPr>
        <p:spPr>
          <a:xfrm>
            <a:off x="3774410" y="3561241"/>
            <a:ext cx="2057749" cy="2696631"/>
          </a:xfrm>
          <a:prstGeom prst="rect">
            <a:avLst/>
          </a:prstGeom>
          <a:ln w="26425">
            <a:solidFill>
              <a:srgbClr val="2A62FF"/>
            </a:solidFill>
          </a:ln>
          <a:effectLst>
            <a:outerShdw blurRad="38100" dist="25400" dir="2700000" rotWithShape="0">
              <a:srgbClr val="000000">
                <a:alpha val="60000"/>
              </a:srgbClr>
            </a:outerShdw>
          </a:effectLst>
        </p:spPr>
        <p:txBody>
          <a:bodyPr lIns="45719" rIns="45719" anchor="ctr"/>
          <a:lstStyle/>
          <a:p>
            <a:endParaRPr/>
          </a:p>
        </p:txBody>
      </p:sp>
      <p:sp>
        <p:nvSpPr>
          <p:cNvPr id="885" name="Rectangle"/>
          <p:cNvSpPr/>
          <p:nvPr/>
        </p:nvSpPr>
        <p:spPr>
          <a:xfrm>
            <a:off x="5862290" y="3561241"/>
            <a:ext cx="1643761" cy="2696631"/>
          </a:xfrm>
          <a:prstGeom prst="rect">
            <a:avLst/>
          </a:prstGeom>
          <a:ln w="26425">
            <a:solidFill>
              <a:srgbClr val="FF47F4"/>
            </a:solidFill>
          </a:ln>
          <a:effectLst>
            <a:outerShdw blurRad="38100" dist="25400" dir="2700000" rotWithShape="0">
              <a:srgbClr val="000000">
                <a:alpha val="60000"/>
              </a:srgbClr>
            </a:outerShdw>
          </a:effectLst>
        </p:spPr>
        <p:txBody>
          <a:bodyPr lIns="45719" rIns="45719" anchor="ctr"/>
          <a:lstStyle/>
          <a:p>
            <a:endParaRPr/>
          </a:p>
        </p:txBody>
      </p:sp>
      <p:sp>
        <p:nvSpPr>
          <p:cNvPr id="886" name="Line"/>
          <p:cNvSpPr/>
          <p:nvPr/>
        </p:nvSpPr>
        <p:spPr>
          <a:xfrm>
            <a:off x="6684170" y="2338167"/>
            <a:ext cx="1" cy="1214391"/>
          </a:xfrm>
          <a:prstGeom prst="line">
            <a:avLst/>
          </a:prstGeom>
          <a:ln w="26425">
            <a:solidFill>
              <a:srgbClr val="2A62FF"/>
            </a:solidFill>
            <a:tailEnd type="triangle"/>
          </a:ln>
        </p:spPr>
        <p:txBody>
          <a:bodyPr lIns="45719" rIns="45719"/>
          <a:lstStyle/>
          <a:p>
            <a:endParaRPr/>
          </a:p>
        </p:txBody>
      </p:sp>
      <p:sp>
        <p:nvSpPr>
          <p:cNvPr id="887" name="Uncorrected landing data (feet)"/>
          <p:cNvSpPr txBox="1"/>
          <p:nvPr/>
        </p:nvSpPr>
        <p:spPr>
          <a:xfrm>
            <a:off x="5638245" y="1977155"/>
            <a:ext cx="1533361" cy="797019"/>
          </a:xfrm>
          <a:prstGeom prst="rect">
            <a:avLst/>
          </a:prstGeom>
          <a:solidFill>
            <a:srgbClr val="FFFFFF"/>
          </a:solidFill>
          <a:ln w="26425">
            <a:solidFill>
              <a:srgbClr val="2A62FF"/>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Uncorrected landing data (feet)</a:t>
            </a:r>
          </a:p>
        </p:txBody>
      </p:sp>
      <p:sp>
        <p:nvSpPr>
          <p:cNvPr id="888" name="Rectangle"/>
          <p:cNvSpPr/>
          <p:nvPr/>
        </p:nvSpPr>
        <p:spPr>
          <a:xfrm>
            <a:off x="7497247" y="3553478"/>
            <a:ext cx="1334683" cy="2696632"/>
          </a:xfrm>
          <a:prstGeom prst="rect">
            <a:avLst/>
          </a:prstGeom>
          <a:ln w="26425">
            <a:solidFill>
              <a:srgbClr val="37B40C"/>
            </a:solidFill>
          </a:ln>
          <a:effectLst>
            <a:outerShdw blurRad="38100" dist="25400" dir="2700000" rotWithShape="0">
              <a:srgbClr val="000000">
                <a:alpha val="60000"/>
              </a:srgbClr>
            </a:outerShdw>
          </a:effectLst>
        </p:spPr>
        <p:txBody>
          <a:bodyPr lIns="45719" rIns="45719" anchor="ctr"/>
          <a:lstStyle/>
          <a:p>
            <a:endParaRPr/>
          </a:p>
        </p:txBody>
      </p:sp>
      <p:sp>
        <p:nvSpPr>
          <p:cNvPr id="889" name="Line"/>
          <p:cNvSpPr/>
          <p:nvPr/>
        </p:nvSpPr>
        <p:spPr>
          <a:xfrm>
            <a:off x="8164588" y="2338167"/>
            <a:ext cx="1" cy="1214391"/>
          </a:xfrm>
          <a:prstGeom prst="line">
            <a:avLst/>
          </a:prstGeom>
          <a:ln w="26425">
            <a:solidFill>
              <a:srgbClr val="29943B"/>
            </a:solidFill>
            <a:tailEnd type="triangle"/>
          </a:ln>
        </p:spPr>
        <p:txBody>
          <a:bodyPr lIns="45719" rIns="45719"/>
          <a:lstStyle/>
          <a:p>
            <a:endParaRPr/>
          </a:p>
        </p:txBody>
      </p:sp>
      <p:sp>
        <p:nvSpPr>
          <p:cNvPr id="890" name="Part 135 landing data (feet) if applicable"/>
          <p:cNvSpPr txBox="1"/>
          <p:nvPr/>
        </p:nvSpPr>
        <p:spPr>
          <a:xfrm>
            <a:off x="7397908" y="1977155"/>
            <a:ext cx="1533361" cy="1025619"/>
          </a:xfrm>
          <a:prstGeom prst="rect">
            <a:avLst/>
          </a:prstGeom>
          <a:solidFill>
            <a:srgbClr val="FFFFFF"/>
          </a:solidFill>
          <a:ln w="26425">
            <a:solidFill>
              <a:srgbClr val="0ABD32"/>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Part 135 landing data (feet) if applicable</a:t>
            </a:r>
          </a:p>
        </p:txBody>
      </p:sp>
      <p:sp>
        <p:nvSpPr>
          <p:cNvPr id="891"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62</a:t>
            </a:fld>
            <a:endParaRPr/>
          </a:p>
        </p:txBody>
      </p:sp>
      <p:sp>
        <p:nvSpPr>
          <p:cNvPr id="894" name="Critical Aircraft Based on Runway Length…"/>
          <p:cNvSpPr txBox="1"/>
          <p:nvPr/>
        </p:nvSpPr>
        <p:spPr>
          <a:xfrm>
            <a:off x="835005" y="2018311"/>
            <a:ext cx="7473990" cy="22276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defTabSz="786384">
              <a:defRPr sz="3096" spc="-86">
                <a:solidFill>
                  <a:srgbClr val="000000"/>
                </a:solidFill>
              </a:defRPr>
            </a:pPr>
            <a:r>
              <a:rPr b="1"/>
              <a:t>Critical Aircraft Based on Runway Length</a:t>
            </a:r>
          </a:p>
          <a:p>
            <a:pPr algn="ctr" defTabSz="786384">
              <a:defRPr sz="3096" spc="-86">
                <a:solidFill>
                  <a:srgbClr val="000000"/>
                </a:solidFill>
              </a:defRPr>
            </a:pPr>
            <a:endParaRPr b="1"/>
          </a:p>
          <a:p>
            <a:pPr algn="ctr" defTabSz="786384">
              <a:defRPr sz="3096" spc="-86">
                <a:solidFill>
                  <a:srgbClr val="000000"/>
                </a:solidFill>
              </a:defRPr>
            </a:pPr>
            <a:r>
              <a:t>Objective: Determine the critical aircraft considering runway length analysis criteria.</a:t>
            </a:r>
          </a:p>
        </p:txBody>
      </p:sp>
      <p:sp>
        <p:nvSpPr>
          <p:cNvPr id="895"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Critical Aircraft Based on Runway Length"/>
          <p:cNvSpPr txBox="1">
            <a:spLocks noGrp="1"/>
          </p:cNvSpPr>
          <p:nvPr>
            <p:ph type="title"/>
          </p:nvPr>
        </p:nvSpPr>
        <p:spPr>
          <a:xfrm>
            <a:off x="457200" y="421781"/>
            <a:ext cx="8229600" cy="723901"/>
          </a:xfrm>
          <a:prstGeom prst="rect">
            <a:avLst/>
          </a:prstGeom>
        </p:spPr>
        <p:txBody>
          <a:bodyPr/>
          <a:lstStyle>
            <a:lvl1pPr>
              <a:defRPr sz="3400" spc="-94"/>
            </a:lvl1pPr>
          </a:lstStyle>
          <a:p>
            <a:r>
              <a:t>Critical Aircraft Based on Runway Length</a:t>
            </a:r>
          </a:p>
        </p:txBody>
      </p:sp>
      <p:sp>
        <p:nvSpPr>
          <p:cNvPr id="898" name="The critical aircraft considering runway length requirements is reported as the aircraft in a sorted list of runway length requirements with 500 or more cumulative annual operations…"/>
          <p:cNvSpPr txBox="1">
            <a:spLocks noGrp="1"/>
          </p:cNvSpPr>
          <p:nvPr>
            <p:ph type="body" sz="half" idx="1"/>
          </p:nvPr>
        </p:nvSpPr>
        <p:spPr>
          <a:xfrm>
            <a:off x="239414" y="1108490"/>
            <a:ext cx="8665172" cy="2035126"/>
          </a:xfrm>
          <a:prstGeom prst="rect">
            <a:avLst/>
          </a:prstGeom>
        </p:spPr>
        <p:txBody>
          <a:bodyPr/>
          <a:lstStyle/>
          <a:p>
            <a:pPr marL="228600" indent="-228600">
              <a:buClrTx/>
              <a:buSzPct val="100000"/>
              <a:buFontTx/>
              <a:defRPr sz="2300">
                <a:solidFill>
                  <a:srgbClr val="57576E"/>
                </a:solidFill>
              </a:defRPr>
            </a:pPr>
            <a:r>
              <a:t>The critical aircraft considering runway length requirements is reported as the aircraft in a sorted list of runway length requirements with 500 or more cumulative annual operations</a:t>
            </a:r>
          </a:p>
          <a:p>
            <a:pPr marL="228600" indent="-228600">
              <a:buClrTx/>
              <a:buSzPct val="100000"/>
              <a:buFontTx/>
              <a:defRPr sz="2300">
                <a:solidFill>
                  <a:srgbClr val="57576E"/>
                </a:solidFill>
              </a:defRPr>
            </a:pPr>
            <a:r>
              <a:t>The cumulative annual operations is the sum of departures and landings defined in the Runway Design Case input screen</a:t>
            </a:r>
          </a:p>
        </p:txBody>
      </p:sp>
      <p:sp>
        <p:nvSpPr>
          <p:cNvPr id="89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63</a:t>
            </a:fld>
            <a:endParaRPr/>
          </a:p>
        </p:txBody>
      </p:sp>
      <p:pic>
        <p:nvPicPr>
          <p:cNvPr id="900" name="pasted-movie.png" descr="pasted-movie.png"/>
          <p:cNvPicPr>
            <a:picLocks noChangeAspect="1"/>
          </p:cNvPicPr>
          <p:nvPr/>
        </p:nvPicPr>
        <p:blipFill>
          <a:blip r:embed="rId2"/>
          <a:stretch>
            <a:fillRect/>
          </a:stretch>
        </p:blipFill>
        <p:spPr>
          <a:xfrm>
            <a:off x="317500" y="3134138"/>
            <a:ext cx="8311885" cy="2603314"/>
          </a:xfrm>
          <a:prstGeom prst="rect">
            <a:avLst/>
          </a:prstGeom>
          <a:ln>
            <a:solidFill>
              <a:srgbClr val="000000"/>
            </a:solidFill>
          </a:ln>
        </p:spPr>
      </p:pic>
      <p:sp>
        <p:nvSpPr>
          <p:cNvPr id="901" name="Line"/>
          <p:cNvSpPr/>
          <p:nvPr/>
        </p:nvSpPr>
        <p:spPr>
          <a:xfrm flipV="1">
            <a:off x="7175554" y="5128256"/>
            <a:ext cx="280909" cy="924851"/>
          </a:xfrm>
          <a:prstGeom prst="line">
            <a:avLst/>
          </a:prstGeom>
          <a:ln w="26425">
            <a:solidFill>
              <a:srgbClr val="EC0C13"/>
            </a:solidFill>
            <a:tailEnd type="triangle"/>
          </a:ln>
        </p:spPr>
        <p:txBody>
          <a:bodyPr lIns="45719" rIns="45719"/>
          <a:lstStyle/>
          <a:p>
            <a:endParaRPr/>
          </a:p>
        </p:txBody>
      </p:sp>
      <p:sp>
        <p:nvSpPr>
          <p:cNvPr id="902" name="The Beechcraft King Air B350ER is the critical aircraft and requires  4,928 feet of runway for takeoff (dry pavement). Runway length is rounded to 4,900 feet."/>
          <p:cNvSpPr txBox="1"/>
          <p:nvPr/>
        </p:nvSpPr>
        <p:spPr>
          <a:xfrm>
            <a:off x="313249" y="5870570"/>
            <a:ext cx="8320386"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The Beechcraft King Air B350ER is the critical aircraft and requires  4,928 feet of runway for takeoff (dry pavement). Runway length is rounded to 4,900 feet.</a:t>
            </a:r>
          </a:p>
        </p:txBody>
      </p:sp>
      <p:sp>
        <p:nvSpPr>
          <p:cNvPr id="903" name="Rectangle"/>
          <p:cNvSpPr/>
          <p:nvPr/>
        </p:nvSpPr>
        <p:spPr>
          <a:xfrm>
            <a:off x="309301" y="4863340"/>
            <a:ext cx="8328283" cy="45269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904"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Critical Aircraft Based on Runway Length (2)"/>
          <p:cNvSpPr txBox="1">
            <a:spLocks noGrp="1"/>
          </p:cNvSpPr>
          <p:nvPr>
            <p:ph type="title"/>
          </p:nvPr>
        </p:nvSpPr>
        <p:spPr>
          <a:xfrm>
            <a:off x="457200" y="421781"/>
            <a:ext cx="8229600" cy="723901"/>
          </a:xfrm>
          <a:prstGeom prst="rect">
            <a:avLst/>
          </a:prstGeom>
        </p:spPr>
        <p:txBody>
          <a:bodyPr/>
          <a:lstStyle>
            <a:lvl1pPr>
              <a:defRPr sz="3400" spc="-94"/>
            </a:lvl1pPr>
          </a:lstStyle>
          <a:p>
            <a:r>
              <a:t>Critical Aircraft Based on Runway Length (2)</a:t>
            </a:r>
          </a:p>
        </p:txBody>
      </p:sp>
      <p:sp>
        <p:nvSpPr>
          <p:cNvPr id="907" name="The table below shows a sorted list of aircraft considering runway length requirements for dry takeoff and wet landing conditions…"/>
          <p:cNvSpPr txBox="1">
            <a:spLocks noGrp="1"/>
          </p:cNvSpPr>
          <p:nvPr>
            <p:ph type="body" sz="half" idx="1"/>
          </p:nvPr>
        </p:nvSpPr>
        <p:spPr>
          <a:xfrm>
            <a:off x="239414" y="1217313"/>
            <a:ext cx="8665172" cy="2035127"/>
          </a:xfrm>
          <a:prstGeom prst="rect">
            <a:avLst/>
          </a:prstGeom>
        </p:spPr>
        <p:txBody>
          <a:bodyPr/>
          <a:lstStyle/>
          <a:p>
            <a:pPr marL="228600" indent="-228600">
              <a:buClrTx/>
              <a:buSzPct val="100000"/>
              <a:buFontTx/>
              <a:defRPr sz="2300">
                <a:solidFill>
                  <a:srgbClr val="57576E"/>
                </a:solidFill>
              </a:defRPr>
            </a:pPr>
            <a:r>
              <a:t>The table below shows a sorted list of aircraft considering runway length requirements for dry takeoff and wet landing conditions</a:t>
            </a:r>
          </a:p>
          <a:p>
            <a:pPr marL="228600" indent="-228600">
              <a:buClrTx/>
              <a:buSzPct val="100000"/>
              <a:buFontTx/>
              <a:defRPr sz="2300">
                <a:solidFill>
                  <a:srgbClr val="57576E"/>
                </a:solidFill>
              </a:defRPr>
            </a:pPr>
            <a:r>
              <a:t>The sorted list is arranged in descending order using the dry takeoff distance as the reference condition.</a:t>
            </a:r>
          </a:p>
        </p:txBody>
      </p:sp>
      <p:sp>
        <p:nvSpPr>
          <p:cNvPr id="90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64</a:t>
            </a:fld>
            <a:endParaRPr/>
          </a:p>
        </p:txBody>
      </p:sp>
      <p:pic>
        <p:nvPicPr>
          <p:cNvPr id="909" name="pasted-movie.png" descr="pasted-movie.png"/>
          <p:cNvPicPr>
            <a:picLocks noChangeAspect="1"/>
          </p:cNvPicPr>
          <p:nvPr/>
        </p:nvPicPr>
        <p:blipFill>
          <a:blip r:embed="rId2"/>
          <a:stretch>
            <a:fillRect/>
          </a:stretch>
        </p:blipFill>
        <p:spPr>
          <a:xfrm>
            <a:off x="317500" y="3134138"/>
            <a:ext cx="8311885" cy="2603314"/>
          </a:xfrm>
          <a:prstGeom prst="rect">
            <a:avLst/>
          </a:prstGeom>
          <a:ln>
            <a:solidFill>
              <a:srgbClr val="000000"/>
            </a:solidFill>
          </a:ln>
        </p:spPr>
      </p:pic>
      <p:sp>
        <p:nvSpPr>
          <p:cNvPr id="910" name="Line"/>
          <p:cNvSpPr/>
          <p:nvPr/>
        </p:nvSpPr>
        <p:spPr>
          <a:xfrm flipV="1">
            <a:off x="7175554" y="5128256"/>
            <a:ext cx="280909" cy="924851"/>
          </a:xfrm>
          <a:prstGeom prst="line">
            <a:avLst/>
          </a:prstGeom>
          <a:ln w="26425">
            <a:solidFill>
              <a:srgbClr val="EC0C13"/>
            </a:solidFill>
            <a:tailEnd type="triangle"/>
          </a:ln>
        </p:spPr>
        <p:txBody>
          <a:bodyPr lIns="45719" rIns="45719"/>
          <a:lstStyle/>
          <a:p>
            <a:endParaRPr/>
          </a:p>
        </p:txBody>
      </p:sp>
      <p:sp>
        <p:nvSpPr>
          <p:cNvPr id="911" name="The Beechcraft King Air B350ER is the critical aircraft and requires  4,928 feet of runway for takeoff (dry pavement). Runway length is rounded to 4,900 feet."/>
          <p:cNvSpPr txBox="1"/>
          <p:nvPr/>
        </p:nvSpPr>
        <p:spPr>
          <a:xfrm>
            <a:off x="313249" y="5870570"/>
            <a:ext cx="8320386" cy="5684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The Beechcraft King Air B350ER is the critical aircraft and requires  4,928 feet of runway for takeoff (dry pavement). Runway length is rounded to 4,900 feet.</a:t>
            </a:r>
          </a:p>
        </p:txBody>
      </p:sp>
      <p:sp>
        <p:nvSpPr>
          <p:cNvPr id="912" name="Rectangle"/>
          <p:cNvSpPr/>
          <p:nvPr/>
        </p:nvSpPr>
        <p:spPr>
          <a:xfrm>
            <a:off x="309301" y="4863340"/>
            <a:ext cx="8328283" cy="452693"/>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913"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 name="pasted-movie.png" descr="pasted-movie.png"/>
          <p:cNvPicPr>
            <a:picLocks noChangeAspect="1"/>
          </p:cNvPicPr>
          <p:nvPr/>
        </p:nvPicPr>
        <p:blipFill>
          <a:blip r:embed="rId2"/>
          <a:stretch>
            <a:fillRect/>
          </a:stretch>
        </p:blipFill>
        <p:spPr>
          <a:xfrm>
            <a:off x="578902" y="3574504"/>
            <a:ext cx="7986196" cy="2930187"/>
          </a:xfrm>
          <a:prstGeom prst="rect">
            <a:avLst/>
          </a:prstGeom>
          <a:ln w="12700">
            <a:solidFill>
              <a:srgbClr val="0D0302"/>
            </a:solidFill>
          </a:ln>
        </p:spPr>
      </p:pic>
      <p:sp>
        <p:nvSpPr>
          <p:cNvPr id="916" name="No Critical Aircraft Based on Runway Length Example"/>
          <p:cNvSpPr txBox="1">
            <a:spLocks noGrp="1"/>
          </p:cNvSpPr>
          <p:nvPr>
            <p:ph type="title"/>
          </p:nvPr>
        </p:nvSpPr>
        <p:spPr>
          <a:xfrm>
            <a:off x="457200" y="358919"/>
            <a:ext cx="8229600" cy="723901"/>
          </a:xfrm>
          <a:prstGeom prst="rect">
            <a:avLst/>
          </a:prstGeom>
        </p:spPr>
        <p:txBody>
          <a:bodyPr/>
          <a:lstStyle>
            <a:lvl1pPr defTabSz="758951">
              <a:defRPr sz="2822" spc="-78"/>
            </a:lvl1pPr>
          </a:lstStyle>
          <a:p>
            <a:r>
              <a:t>No Critical Aircraft Based on Runway Length Example</a:t>
            </a:r>
          </a:p>
        </p:txBody>
      </p:sp>
      <p:sp>
        <p:nvSpPr>
          <p:cNvPr id="917" name="If the cumulative number of annual operations at the airport do not reach 500, no critical aircraft is reported using the sorted method explained in the previous slides…"/>
          <p:cNvSpPr txBox="1">
            <a:spLocks noGrp="1"/>
          </p:cNvSpPr>
          <p:nvPr>
            <p:ph type="body" sz="half" idx="1"/>
          </p:nvPr>
        </p:nvSpPr>
        <p:spPr>
          <a:xfrm>
            <a:off x="239414" y="1112197"/>
            <a:ext cx="8665172" cy="2394893"/>
          </a:xfrm>
          <a:prstGeom prst="rect">
            <a:avLst/>
          </a:prstGeom>
        </p:spPr>
        <p:txBody>
          <a:bodyPr/>
          <a:lstStyle/>
          <a:p>
            <a:pPr marL="210311" indent="-210311" defTabSz="841247">
              <a:buClrTx/>
              <a:buSzPct val="100000"/>
              <a:buFontTx/>
              <a:defRPr sz="2116">
                <a:solidFill>
                  <a:srgbClr val="57576E"/>
                </a:solidFill>
              </a:defRPr>
            </a:pPr>
            <a:r>
              <a:t>If the cumulative number of annual operations at the airport do not reach 500, no critical aircraft is reported using the sorted method explained in the previous slides</a:t>
            </a:r>
          </a:p>
          <a:p>
            <a:pPr marL="210311" indent="-210311" defTabSz="841247">
              <a:buClrTx/>
              <a:buSzPct val="100000"/>
              <a:buFontTx/>
              <a:defRPr sz="2116">
                <a:solidFill>
                  <a:srgbClr val="57576E"/>
                </a:solidFill>
              </a:defRPr>
            </a:pPr>
            <a:r>
              <a:t>SARLAT 2 reports the critical aircraft as the most demanding aircraft in categories ADG I and AAC A for the design conditions</a:t>
            </a:r>
          </a:p>
          <a:p>
            <a:pPr marL="210311" indent="-210311" defTabSz="841247">
              <a:buClrTx/>
              <a:buSzPct val="100000"/>
              <a:buFontTx/>
              <a:defRPr sz="2116">
                <a:solidFill>
                  <a:srgbClr val="57576E"/>
                </a:solidFill>
              </a:defRPr>
            </a:pPr>
            <a:r>
              <a:t>For the example below, the Mooney M20J is found to be the most demanding ADG I and AAC A</a:t>
            </a:r>
          </a:p>
        </p:txBody>
      </p:sp>
      <p:sp>
        <p:nvSpPr>
          <p:cNvPr id="91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65</a:t>
            </a:fld>
            <a:endParaRPr/>
          </a:p>
        </p:txBody>
      </p:sp>
      <p:sp>
        <p:nvSpPr>
          <p:cNvPr id="919" name="Line"/>
          <p:cNvSpPr/>
          <p:nvPr/>
        </p:nvSpPr>
        <p:spPr>
          <a:xfrm flipH="1">
            <a:off x="7677687" y="4055997"/>
            <a:ext cx="620974" cy="1"/>
          </a:xfrm>
          <a:prstGeom prst="line">
            <a:avLst/>
          </a:prstGeom>
          <a:ln w="26425">
            <a:solidFill>
              <a:srgbClr val="EC0C13"/>
            </a:solidFill>
            <a:tailEnd type="triangle"/>
          </a:ln>
        </p:spPr>
        <p:txBody>
          <a:bodyPr lIns="45719" rIns="45719"/>
          <a:lstStyle/>
          <a:p>
            <a:endParaRPr/>
          </a:p>
        </p:txBody>
      </p:sp>
      <p:sp>
        <p:nvSpPr>
          <p:cNvPr id="920"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
        <p:nvSpPr>
          <p:cNvPr id="921" name="Rectangle"/>
          <p:cNvSpPr/>
          <p:nvPr/>
        </p:nvSpPr>
        <p:spPr>
          <a:xfrm>
            <a:off x="583766" y="3829650"/>
            <a:ext cx="7976468" cy="922162"/>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Case Study # 1: Runway Design"/>
          <p:cNvSpPr txBox="1">
            <a:spLocks noGrp="1"/>
          </p:cNvSpPr>
          <p:nvPr>
            <p:ph type="title"/>
          </p:nvPr>
        </p:nvSpPr>
        <p:spPr>
          <a:xfrm>
            <a:off x="621645" y="2534740"/>
            <a:ext cx="8183127" cy="1615871"/>
          </a:xfrm>
          <a:prstGeom prst="rect">
            <a:avLst/>
          </a:prstGeom>
        </p:spPr>
        <p:txBody>
          <a:bodyPr/>
          <a:lstStyle>
            <a:lvl1pPr>
              <a:defRPr sz="3500" b="1" spc="-97"/>
            </a:lvl1pPr>
          </a:lstStyle>
          <a:p>
            <a:r>
              <a:t>Case Study # 1: Runway Design</a:t>
            </a:r>
          </a:p>
        </p:txBody>
      </p:sp>
      <p:sp>
        <p:nvSpPr>
          <p:cNvPr id="92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66</a:t>
            </a:fld>
            <a:endParaRPr/>
          </a:p>
        </p:txBody>
      </p:sp>
      <p:sp>
        <p:nvSpPr>
          <p:cNvPr id="925"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New Airport Description"/>
          <p:cNvSpPr txBox="1">
            <a:spLocks noGrp="1"/>
          </p:cNvSpPr>
          <p:nvPr>
            <p:ph type="title"/>
          </p:nvPr>
        </p:nvSpPr>
        <p:spPr>
          <a:xfrm>
            <a:off x="457200" y="368546"/>
            <a:ext cx="8229600" cy="723901"/>
          </a:xfrm>
          <a:prstGeom prst="rect">
            <a:avLst/>
          </a:prstGeom>
        </p:spPr>
        <p:txBody>
          <a:bodyPr/>
          <a:lstStyle>
            <a:lvl1pPr>
              <a:defRPr sz="3400" spc="-94"/>
            </a:lvl1pPr>
          </a:lstStyle>
          <a:p>
            <a:r>
              <a:t>New Airport Description</a:t>
            </a:r>
          </a:p>
        </p:txBody>
      </p:sp>
      <p:sp>
        <p:nvSpPr>
          <p:cNvPr id="928" name="A small rural, community plans to build a new airport…"/>
          <p:cNvSpPr txBox="1">
            <a:spLocks noGrp="1"/>
          </p:cNvSpPr>
          <p:nvPr>
            <p:ph type="body" idx="1"/>
          </p:nvPr>
        </p:nvSpPr>
        <p:spPr>
          <a:xfrm>
            <a:off x="239414" y="1030422"/>
            <a:ext cx="8665172" cy="5252205"/>
          </a:xfrm>
          <a:prstGeom prst="rect">
            <a:avLst/>
          </a:prstGeom>
        </p:spPr>
        <p:txBody>
          <a:bodyPr/>
          <a:lstStyle/>
          <a:p>
            <a:pPr marL="160019" indent="-160019" defTabSz="640079">
              <a:spcBef>
                <a:spcPts val="400"/>
              </a:spcBef>
              <a:buClrTx/>
              <a:buSzPct val="100000"/>
              <a:buFontTx/>
              <a:defRPr sz="1750">
                <a:solidFill>
                  <a:srgbClr val="57576E"/>
                </a:solidFill>
              </a:defRPr>
            </a:pPr>
            <a:r>
              <a:t>A small rural, community plans to build a new airport </a:t>
            </a:r>
          </a:p>
          <a:p>
            <a:pPr marL="160019" indent="-160019" defTabSz="640079">
              <a:spcBef>
                <a:spcPts val="400"/>
              </a:spcBef>
              <a:buClrTx/>
              <a:buSzPct val="100000"/>
              <a:buFontTx/>
              <a:defRPr sz="1750">
                <a:solidFill>
                  <a:srgbClr val="57576E"/>
                </a:solidFill>
              </a:defRPr>
            </a:pPr>
            <a:r>
              <a:t>The new airport will be equipped with a single, paved runway </a:t>
            </a:r>
          </a:p>
          <a:p>
            <a:pPr marL="160019" indent="-160019" defTabSz="640079">
              <a:spcBef>
                <a:spcPts val="400"/>
              </a:spcBef>
              <a:buClrTx/>
              <a:buSzPct val="100000"/>
              <a:buFontTx/>
              <a:defRPr sz="1750">
                <a:solidFill>
                  <a:srgbClr val="57576E"/>
                </a:solidFill>
              </a:defRPr>
            </a:pPr>
            <a:r>
              <a:t>The anticipated aircraft fleet mix was developed for the new airport</a:t>
            </a:r>
          </a:p>
          <a:p>
            <a:pPr marL="160019" indent="-160019" defTabSz="640079">
              <a:spcBef>
                <a:spcPts val="400"/>
              </a:spcBef>
              <a:buClrTx/>
              <a:buSzPct val="100000"/>
              <a:buFontTx/>
              <a:defRPr sz="1750">
                <a:solidFill>
                  <a:srgbClr val="57576E"/>
                </a:solidFill>
              </a:defRPr>
            </a:pPr>
            <a:r>
              <a:t>The critical aircraft for the 20-year planning period was identified as the Beechcraft King Air B200GT.  </a:t>
            </a:r>
          </a:p>
          <a:p>
            <a:pPr marL="160019" indent="-160019" defTabSz="640079">
              <a:spcBef>
                <a:spcPts val="400"/>
              </a:spcBef>
              <a:buClrTx/>
              <a:buSzPct val="100000"/>
              <a:buFontTx/>
              <a:defRPr sz="1750">
                <a:solidFill>
                  <a:srgbClr val="57576E"/>
                </a:solidFill>
              </a:defRPr>
            </a:pPr>
            <a:r>
              <a:t>The critical aircraft is defined by the Federal Aviation Administration (FAA) in </a:t>
            </a:r>
            <a:r>
              <a:rPr i="1"/>
              <a:t>Advisory Circular 150/5000-17,</a:t>
            </a:r>
            <a:r>
              <a:t> </a:t>
            </a:r>
            <a:r>
              <a:rPr i="1"/>
              <a:t>Critical Aircraft and Regular Use Determination (2017)</a:t>
            </a:r>
            <a:r>
              <a:t> as the most demanding aircraft to make regular use of the airport (at least 500 annual operations, including itinerant and local operations). </a:t>
            </a:r>
          </a:p>
          <a:p>
            <a:pPr marL="160019" indent="-160019" defTabSz="640079">
              <a:spcBef>
                <a:spcPts val="400"/>
              </a:spcBef>
              <a:buClrTx/>
              <a:buSzPct val="100000"/>
              <a:buFontTx/>
              <a:defRPr sz="1750">
                <a:solidFill>
                  <a:srgbClr val="57576E"/>
                </a:solidFill>
              </a:defRPr>
            </a:pPr>
            <a:r>
              <a:t>No aircraft operating under Part 135 regulations are anticipated at this airport for the planning period (i.e., Part 135 operations are not selected in the analysis)</a:t>
            </a:r>
            <a:endParaRPr>
              <a:solidFill>
                <a:srgbClr val="000000"/>
              </a:solidFill>
            </a:endParaRPr>
          </a:p>
          <a:p>
            <a:pPr marL="160019" indent="-160019" defTabSz="640079">
              <a:spcBef>
                <a:spcPts val="400"/>
              </a:spcBef>
              <a:buClrTx/>
              <a:buSzPct val="100000"/>
              <a:buFontTx/>
              <a:defRPr sz="1750">
                <a:solidFill>
                  <a:srgbClr val="57576E"/>
                </a:solidFill>
              </a:defRPr>
            </a:pPr>
            <a:r>
              <a:t>The proposed airport will be built at an elevation of 1,930 feet Mean Sea Level (MSL) </a:t>
            </a:r>
          </a:p>
          <a:p>
            <a:pPr marL="160019" indent="-160019" defTabSz="640079">
              <a:spcBef>
                <a:spcPts val="400"/>
              </a:spcBef>
              <a:buClrTx/>
              <a:buSzPct val="100000"/>
              <a:buFontTx/>
              <a:defRPr sz="1750">
                <a:solidFill>
                  <a:srgbClr val="57576E"/>
                </a:solidFill>
              </a:defRPr>
            </a:pPr>
            <a:r>
              <a:t>The design temperature, the mean daily maximum temperature of the hottest month of the year, is projected to be 88 degrees Fahrenheit (in July)  </a:t>
            </a:r>
          </a:p>
          <a:p>
            <a:pPr marL="160019" indent="-160019" defTabSz="640079">
              <a:spcBef>
                <a:spcPts val="400"/>
              </a:spcBef>
              <a:buClrTx/>
              <a:buSzPct val="100000"/>
              <a:buFontTx/>
              <a:defRPr sz="1750">
                <a:solidFill>
                  <a:srgbClr val="57576E"/>
                </a:solidFill>
              </a:defRPr>
            </a:pPr>
            <a:r>
              <a:t>Wind conditions were assumed to be calm for the analysis  </a:t>
            </a:r>
          </a:p>
          <a:p>
            <a:pPr marL="160019" indent="-160019" defTabSz="640079">
              <a:spcBef>
                <a:spcPts val="400"/>
              </a:spcBef>
              <a:buClrTx/>
              <a:buSzPct val="100000"/>
              <a:buFontTx/>
              <a:defRPr sz="1750">
                <a:solidFill>
                  <a:srgbClr val="57576E"/>
                </a:solidFill>
              </a:defRPr>
            </a:pPr>
            <a:r>
              <a:t>Preliminary engineering analysis for the proposed runway has determined an anticipated runway gradient of 0.8%.</a:t>
            </a:r>
          </a:p>
        </p:txBody>
      </p:sp>
      <p:sp>
        <p:nvSpPr>
          <p:cNvPr id="92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67</a:t>
            </a:fld>
            <a:endParaRPr/>
          </a:p>
        </p:txBody>
      </p:sp>
      <p:sp>
        <p:nvSpPr>
          <p:cNvPr id="930"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New Airport Projected Fleet Mix and Design Conditions"/>
          <p:cNvSpPr txBox="1">
            <a:spLocks noGrp="1"/>
          </p:cNvSpPr>
          <p:nvPr>
            <p:ph type="title"/>
          </p:nvPr>
        </p:nvSpPr>
        <p:spPr>
          <a:xfrm>
            <a:off x="457200" y="317746"/>
            <a:ext cx="8229600" cy="723901"/>
          </a:xfrm>
          <a:prstGeom prst="rect">
            <a:avLst/>
          </a:prstGeom>
        </p:spPr>
        <p:txBody>
          <a:bodyPr/>
          <a:lstStyle>
            <a:lvl1pPr defTabSz="749808">
              <a:defRPr sz="2788" spc="-77"/>
            </a:lvl1pPr>
          </a:lstStyle>
          <a:p>
            <a:r>
              <a:t>New Airport Projected Fleet Mix and Design Conditions</a:t>
            </a:r>
          </a:p>
        </p:txBody>
      </p:sp>
      <p:sp>
        <p:nvSpPr>
          <p:cNvPr id="93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68</a:t>
            </a:fld>
            <a:endParaRPr/>
          </a:p>
        </p:txBody>
      </p:sp>
      <p:graphicFrame>
        <p:nvGraphicFramePr>
          <p:cNvPr id="934" name="Table 1"/>
          <p:cNvGraphicFramePr/>
          <p:nvPr/>
        </p:nvGraphicFramePr>
        <p:xfrm>
          <a:off x="527532" y="1000896"/>
          <a:ext cx="8088933" cy="3737017"/>
        </p:xfrm>
        <a:graphic>
          <a:graphicData uri="http://schemas.openxmlformats.org/drawingml/2006/table">
            <a:tbl>
              <a:tblPr bandRow="1">
                <a:tableStyleId>{4C3C2611-4C71-4FC5-86AE-919BDF0F9419}</a:tableStyleId>
              </a:tblPr>
              <a:tblGrid>
                <a:gridCol w="2689542">
                  <a:extLst>
                    <a:ext uri="{9D8B030D-6E8A-4147-A177-3AD203B41FA5}">
                      <a16:colId xmlns:a16="http://schemas.microsoft.com/office/drawing/2014/main" val="20000"/>
                    </a:ext>
                  </a:extLst>
                </a:gridCol>
                <a:gridCol w="2548691">
                  <a:extLst>
                    <a:ext uri="{9D8B030D-6E8A-4147-A177-3AD203B41FA5}">
                      <a16:colId xmlns:a16="http://schemas.microsoft.com/office/drawing/2014/main" val="20001"/>
                    </a:ext>
                  </a:extLst>
                </a:gridCol>
                <a:gridCol w="1425350">
                  <a:extLst>
                    <a:ext uri="{9D8B030D-6E8A-4147-A177-3AD203B41FA5}">
                      <a16:colId xmlns:a16="http://schemas.microsoft.com/office/drawing/2014/main" val="20002"/>
                    </a:ext>
                  </a:extLst>
                </a:gridCol>
                <a:gridCol w="1425350">
                  <a:extLst>
                    <a:ext uri="{9D8B030D-6E8A-4147-A177-3AD203B41FA5}">
                      <a16:colId xmlns:a16="http://schemas.microsoft.com/office/drawing/2014/main" val="20003"/>
                    </a:ext>
                  </a:extLst>
                </a:gridCol>
              </a:tblGrid>
              <a:tr h="494519">
                <a:tc>
                  <a:txBody>
                    <a:bodyPr/>
                    <a:lstStyle/>
                    <a:p>
                      <a:pPr algn="l" defTabSz="914400">
                        <a:spcBef>
                          <a:spcPts val="500"/>
                        </a:spcBef>
                        <a:defRPr sz="1800">
                          <a:solidFill>
                            <a:srgbClr val="000000"/>
                          </a:solidFill>
                        </a:defRPr>
                      </a:pPr>
                      <a:r>
                        <a:rPr sz="1600">
                          <a:solidFill>
                            <a:srgbClr val="57576E"/>
                          </a:solidFill>
                          <a:sym typeface="Arial"/>
                        </a:rPr>
                        <a:t>Aircraft Name</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9BBB59"/>
                    </a:solidFill>
                  </a:tcPr>
                </a:tc>
                <a:tc>
                  <a:txBody>
                    <a:bodyPr/>
                    <a:lstStyle/>
                    <a:p>
                      <a:pPr algn="l" defTabSz="914400">
                        <a:spcBef>
                          <a:spcPts val="500"/>
                        </a:spcBef>
                        <a:defRPr sz="1800">
                          <a:solidFill>
                            <a:srgbClr val="000000"/>
                          </a:solidFill>
                        </a:defRPr>
                      </a:pPr>
                      <a:r>
                        <a:rPr sz="1600">
                          <a:solidFill>
                            <a:srgbClr val="57576E"/>
                          </a:solidFill>
                          <a:sym typeface="Arial"/>
                        </a:rPr>
                        <a:t>Useful Load (%)</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9BBB59"/>
                    </a:solidFill>
                  </a:tcPr>
                </a:tc>
                <a:tc>
                  <a:txBody>
                    <a:bodyPr/>
                    <a:lstStyle/>
                    <a:p>
                      <a:pPr algn="l" defTabSz="914400">
                        <a:spcBef>
                          <a:spcPts val="500"/>
                        </a:spcBef>
                        <a:defRPr sz="1800">
                          <a:solidFill>
                            <a:srgbClr val="000000"/>
                          </a:solidFill>
                        </a:defRPr>
                      </a:pPr>
                      <a:r>
                        <a:rPr sz="1600">
                          <a:solidFill>
                            <a:srgbClr val="57576E"/>
                          </a:solidFill>
                          <a:sym typeface="Arial"/>
                        </a:rPr>
                        <a:t>Annual Departures</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9BBB59"/>
                    </a:solidFill>
                  </a:tcPr>
                </a:tc>
                <a:tc>
                  <a:txBody>
                    <a:bodyPr/>
                    <a:lstStyle/>
                    <a:p>
                      <a:pPr algn="l" defTabSz="914400">
                        <a:spcBef>
                          <a:spcPts val="500"/>
                        </a:spcBef>
                        <a:defRPr sz="1800">
                          <a:solidFill>
                            <a:srgbClr val="000000"/>
                          </a:solidFill>
                        </a:defRPr>
                      </a:pPr>
                      <a:r>
                        <a:rPr sz="1600">
                          <a:solidFill>
                            <a:srgbClr val="57576E"/>
                          </a:solidFill>
                          <a:sym typeface="Arial"/>
                        </a:rPr>
                        <a:t>Annual Arrivals</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9BBB59"/>
                    </a:solidFill>
                  </a:tcPr>
                </a:tc>
                <a:extLst>
                  <a:ext uri="{0D108BD9-81ED-4DB2-BD59-A6C34878D82A}">
                    <a16:rowId xmlns:a16="http://schemas.microsoft.com/office/drawing/2014/main" val="10000"/>
                  </a:ext>
                </a:extLst>
              </a:tr>
              <a:tr h="291805">
                <a:tc>
                  <a:txBody>
                    <a:bodyPr/>
                    <a:lstStyle/>
                    <a:p>
                      <a:pPr algn="l" defTabSz="914400">
                        <a:spcBef>
                          <a:spcPts val="500"/>
                        </a:spcBef>
                        <a:defRPr sz="1800">
                          <a:solidFill>
                            <a:srgbClr val="000000"/>
                          </a:solidFill>
                        </a:defRPr>
                      </a:pPr>
                      <a:r>
                        <a:rPr sz="1600" b="1">
                          <a:solidFill>
                            <a:srgbClr val="57576E"/>
                          </a:solidFill>
                          <a:sym typeface="Arial"/>
                        </a:rPr>
                        <a:t>Piston</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295432">
                <a:tc>
                  <a:txBody>
                    <a:bodyPr/>
                    <a:lstStyle/>
                    <a:p>
                      <a:pPr algn="l" defTabSz="914400">
                        <a:spcBef>
                          <a:spcPts val="500"/>
                        </a:spcBef>
                        <a:defRPr sz="1800">
                          <a:solidFill>
                            <a:srgbClr val="000000"/>
                          </a:solidFill>
                        </a:defRPr>
                      </a:pPr>
                      <a:r>
                        <a:rPr sz="1600">
                          <a:solidFill>
                            <a:srgbClr val="57576E"/>
                          </a:solidFill>
                          <a:sym typeface="Arial"/>
                        </a:rPr>
                        <a:t>Beechcraft 58 Baron</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215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215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295432">
                <a:tc>
                  <a:txBody>
                    <a:bodyPr/>
                    <a:lstStyle/>
                    <a:p>
                      <a:pPr algn="l" defTabSz="914400">
                        <a:spcBef>
                          <a:spcPts val="500"/>
                        </a:spcBef>
                        <a:defRPr sz="1800">
                          <a:solidFill>
                            <a:srgbClr val="000000"/>
                          </a:solidFill>
                        </a:defRPr>
                      </a:pPr>
                      <a:r>
                        <a:rPr sz="1600">
                          <a:solidFill>
                            <a:srgbClr val="57576E"/>
                          </a:solidFill>
                          <a:sym typeface="Arial"/>
                        </a:rPr>
                        <a:t>Cessna 172 Skyhawk</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745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745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295432">
                <a:tc>
                  <a:txBody>
                    <a:bodyPr/>
                    <a:lstStyle/>
                    <a:p>
                      <a:pPr algn="l" defTabSz="914400">
                        <a:spcBef>
                          <a:spcPts val="500"/>
                        </a:spcBef>
                        <a:defRPr sz="1800">
                          <a:solidFill>
                            <a:srgbClr val="000000"/>
                          </a:solidFill>
                        </a:defRPr>
                      </a:pPr>
                      <a:r>
                        <a:rPr sz="1600">
                          <a:solidFill>
                            <a:srgbClr val="57576E"/>
                          </a:solidFill>
                          <a:sym typeface="Arial"/>
                        </a:rPr>
                        <a:t>Cessna 182 Skylane</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370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370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4"/>
                  </a:ext>
                </a:extLst>
              </a:tr>
              <a:tr h="295432">
                <a:tc>
                  <a:txBody>
                    <a:bodyPr/>
                    <a:lstStyle/>
                    <a:p>
                      <a:pPr algn="l" defTabSz="914400">
                        <a:spcBef>
                          <a:spcPts val="500"/>
                        </a:spcBef>
                        <a:defRPr sz="1800">
                          <a:solidFill>
                            <a:srgbClr val="000000"/>
                          </a:solidFill>
                        </a:defRPr>
                      </a:pPr>
                      <a:r>
                        <a:rPr sz="1600">
                          <a:solidFill>
                            <a:srgbClr val="57576E"/>
                          </a:solidFill>
                          <a:sym typeface="Arial"/>
                        </a:rPr>
                        <a:t>Cirrus SR 22</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260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260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5"/>
                  </a:ext>
                </a:extLst>
              </a:tr>
              <a:tr h="295432">
                <a:tc>
                  <a:txBody>
                    <a:bodyPr/>
                    <a:lstStyle/>
                    <a:p>
                      <a:pPr algn="l" defTabSz="914400">
                        <a:spcBef>
                          <a:spcPts val="500"/>
                        </a:spcBef>
                        <a:defRPr sz="1800">
                          <a:solidFill>
                            <a:srgbClr val="000000"/>
                          </a:solidFill>
                        </a:defRPr>
                      </a:pPr>
                      <a:r>
                        <a:rPr sz="1600">
                          <a:solidFill>
                            <a:srgbClr val="57576E"/>
                          </a:solidFill>
                          <a:sym typeface="Arial"/>
                        </a:rPr>
                        <a:t>Mooney M20J</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6"/>
                  </a:ext>
                </a:extLst>
              </a:tr>
              <a:tr h="295432">
                <a:tc>
                  <a:txBody>
                    <a:bodyPr/>
                    <a:lstStyle/>
                    <a:p>
                      <a:pPr algn="l" defTabSz="914400">
                        <a:spcBef>
                          <a:spcPts val="500"/>
                        </a:spcBef>
                        <a:defRPr sz="1800">
                          <a:solidFill>
                            <a:srgbClr val="000000"/>
                          </a:solidFill>
                        </a:defRPr>
                      </a:pPr>
                      <a:r>
                        <a:rPr sz="1600">
                          <a:solidFill>
                            <a:srgbClr val="57576E"/>
                          </a:solidFill>
                          <a:sym typeface="Arial"/>
                        </a:rPr>
                        <a:t>Vans RV 12</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120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120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7"/>
                  </a:ext>
                </a:extLst>
              </a:tr>
              <a:tr h="291805">
                <a:tc>
                  <a:txBody>
                    <a:bodyPr/>
                    <a:lstStyle/>
                    <a:p>
                      <a:pPr algn="l" defTabSz="914400">
                        <a:spcBef>
                          <a:spcPts val="500"/>
                        </a:spcBef>
                        <a:defRPr sz="1800">
                          <a:solidFill>
                            <a:srgbClr val="000000"/>
                          </a:solidFill>
                        </a:defRPr>
                      </a:pPr>
                      <a:r>
                        <a:rPr sz="1600" b="1">
                          <a:solidFill>
                            <a:srgbClr val="57576E"/>
                          </a:solidFill>
                          <a:sym typeface="Arial"/>
                        </a:rPr>
                        <a:t>Turboprop</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8"/>
                  </a:ext>
                </a:extLst>
              </a:tr>
              <a:tr h="295432">
                <a:tc>
                  <a:txBody>
                    <a:bodyPr/>
                    <a:lstStyle/>
                    <a:p>
                      <a:pPr algn="l" defTabSz="914400">
                        <a:spcBef>
                          <a:spcPts val="500"/>
                        </a:spcBef>
                        <a:defRPr sz="1800">
                          <a:solidFill>
                            <a:srgbClr val="000000"/>
                          </a:solidFill>
                        </a:defRPr>
                      </a:pPr>
                      <a:r>
                        <a:rPr sz="1600">
                          <a:solidFill>
                            <a:srgbClr val="57576E"/>
                          </a:solidFill>
                          <a:sym typeface="Arial"/>
                        </a:rPr>
                        <a:t>Beechcraft B200 King Air</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90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260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260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9"/>
                  </a:ext>
                </a:extLst>
              </a:tr>
              <a:tr h="295432">
                <a:tc>
                  <a:txBody>
                    <a:bodyPr/>
                    <a:lstStyle/>
                    <a:p>
                      <a:pPr algn="l" defTabSz="914400">
                        <a:spcBef>
                          <a:spcPts val="500"/>
                        </a:spcBef>
                        <a:defRPr sz="1800">
                          <a:solidFill>
                            <a:srgbClr val="000000"/>
                          </a:solidFill>
                        </a:defRPr>
                      </a:pPr>
                      <a:r>
                        <a:rPr sz="1600">
                          <a:solidFill>
                            <a:srgbClr val="57576E"/>
                          </a:solidFill>
                          <a:sym typeface="Arial"/>
                        </a:rPr>
                        <a:t>Pilatus PC 12 NG</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90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90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90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0"/>
                  </a:ext>
                </a:extLst>
              </a:tr>
              <a:tr h="295432">
                <a:tc>
                  <a:txBody>
                    <a:bodyPr/>
                    <a:lstStyle/>
                    <a:p>
                      <a:pPr algn="l" defTabSz="914400">
                        <a:spcBef>
                          <a:spcPts val="500"/>
                        </a:spcBef>
                        <a:defRPr sz="1800">
                          <a:solidFill>
                            <a:srgbClr val="000000"/>
                          </a:solidFill>
                        </a:defRPr>
                      </a:pPr>
                      <a:r>
                        <a:rPr sz="1600">
                          <a:solidFill>
                            <a:srgbClr val="57576E"/>
                          </a:solidFill>
                          <a:sym typeface="Arial"/>
                        </a:rPr>
                        <a:t>Socata TBM 700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90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70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70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1"/>
                  </a:ext>
                </a:extLst>
              </a:tr>
            </a:tbl>
          </a:graphicData>
        </a:graphic>
      </p:graphicFrame>
      <p:graphicFrame>
        <p:nvGraphicFramePr>
          <p:cNvPr id="935" name="Table 1-1"/>
          <p:cNvGraphicFramePr/>
          <p:nvPr/>
        </p:nvGraphicFramePr>
        <p:xfrm>
          <a:off x="1015523" y="4886806"/>
          <a:ext cx="7112951" cy="1588655"/>
        </p:xfrm>
        <a:graphic>
          <a:graphicData uri="http://schemas.openxmlformats.org/drawingml/2006/table">
            <a:tbl>
              <a:tblPr bandRow="1">
                <a:tableStyleId>{4C3C2611-4C71-4FC5-86AE-919BDF0F9419}</a:tableStyleId>
              </a:tblPr>
              <a:tblGrid>
                <a:gridCol w="4488854">
                  <a:extLst>
                    <a:ext uri="{9D8B030D-6E8A-4147-A177-3AD203B41FA5}">
                      <a16:colId xmlns:a16="http://schemas.microsoft.com/office/drawing/2014/main" val="20000"/>
                    </a:ext>
                  </a:extLst>
                </a:gridCol>
                <a:gridCol w="2624097">
                  <a:extLst>
                    <a:ext uri="{9D8B030D-6E8A-4147-A177-3AD203B41FA5}">
                      <a16:colId xmlns:a16="http://schemas.microsoft.com/office/drawing/2014/main" val="20001"/>
                    </a:ext>
                  </a:extLst>
                </a:gridCol>
              </a:tblGrid>
              <a:tr h="262867">
                <a:tc>
                  <a:txBody>
                    <a:bodyPr/>
                    <a:lstStyle/>
                    <a:p>
                      <a:pPr algn="l" defTabSz="914400">
                        <a:defRPr sz="1800">
                          <a:solidFill>
                            <a:srgbClr val="000000"/>
                          </a:solidFill>
                        </a:defRPr>
                      </a:pPr>
                      <a:r>
                        <a:rPr>
                          <a:solidFill>
                            <a:srgbClr val="292934"/>
                          </a:solidFill>
                          <a:sym typeface="Arial"/>
                        </a:rPr>
                        <a:t>Parameter</a:t>
                      </a:r>
                    </a:p>
                  </a:txBody>
                  <a:tcPr marL="0" marR="0" marT="0" marB="0" horzOverflow="overflow">
                    <a:lnB w="12700">
                      <a:solidFill>
                        <a:srgbClr val="000000"/>
                      </a:solidFill>
                    </a:lnB>
                    <a:solidFill>
                      <a:srgbClr val="69D475"/>
                    </a:solidFill>
                  </a:tcPr>
                </a:tc>
                <a:tc>
                  <a:txBody>
                    <a:bodyPr/>
                    <a:lstStyle/>
                    <a:p>
                      <a:pPr algn="l" defTabSz="914400">
                        <a:defRPr sz="1800">
                          <a:solidFill>
                            <a:srgbClr val="000000"/>
                          </a:solidFill>
                        </a:defRPr>
                      </a:pPr>
                      <a:r>
                        <a:rPr>
                          <a:solidFill>
                            <a:srgbClr val="292934"/>
                          </a:solidFill>
                          <a:sym typeface="Arial"/>
                        </a:rPr>
                        <a:t>Value</a:t>
                      </a:r>
                    </a:p>
                  </a:txBody>
                  <a:tcPr marL="0" marR="0" marT="0" marB="0" horzOverflow="overflow">
                    <a:lnB w="12700">
                      <a:solidFill>
                        <a:srgbClr val="000000"/>
                      </a:solidFill>
                    </a:lnB>
                    <a:solidFill>
                      <a:srgbClr val="69D475"/>
                    </a:solidFill>
                  </a:tcPr>
                </a:tc>
                <a:extLst>
                  <a:ext uri="{0D108BD9-81ED-4DB2-BD59-A6C34878D82A}">
                    <a16:rowId xmlns:a16="http://schemas.microsoft.com/office/drawing/2014/main" val="10000"/>
                  </a:ext>
                </a:extLst>
              </a:tr>
              <a:tr h="262867">
                <a:tc>
                  <a:txBody>
                    <a:bodyPr/>
                    <a:lstStyle/>
                    <a:p>
                      <a:pPr algn="l" defTabSz="914400">
                        <a:spcBef>
                          <a:spcPts val="500"/>
                        </a:spcBef>
                        <a:defRPr sz="1800">
                          <a:solidFill>
                            <a:srgbClr val="000000"/>
                          </a:solidFill>
                        </a:defRPr>
                      </a:pPr>
                      <a:r>
                        <a:rPr sz="1600">
                          <a:solidFill>
                            <a:srgbClr val="57576E"/>
                          </a:solidFill>
                          <a:sym typeface="Arial"/>
                        </a:rPr>
                        <a:t>Pressure Altitude (Field Elevation) (ft)</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500"/>
                        </a:spcBef>
                        <a:defRPr sz="1800">
                          <a:solidFill>
                            <a:srgbClr val="000000"/>
                          </a:solidFill>
                        </a:defRPr>
                      </a:pPr>
                      <a:r>
                        <a:rPr sz="1600">
                          <a:solidFill>
                            <a:srgbClr val="57576E"/>
                          </a:solidFill>
                          <a:sym typeface="Arial"/>
                        </a:rPr>
                        <a:t>1930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262867">
                <a:tc>
                  <a:txBody>
                    <a:bodyPr/>
                    <a:lstStyle/>
                    <a:p>
                      <a:pPr algn="l" defTabSz="914400">
                        <a:spcBef>
                          <a:spcPts val="500"/>
                        </a:spcBef>
                        <a:defRPr sz="1800">
                          <a:solidFill>
                            <a:srgbClr val="000000"/>
                          </a:solidFill>
                        </a:defRPr>
                      </a:pPr>
                      <a:r>
                        <a:rPr sz="1600">
                          <a:solidFill>
                            <a:srgbClr val="57576E"/>
                          </a:solidFill>
                          <a:sym typeface="Arial"/>
                        </a:rPr>
                        <a:t>Air Temperature (F)</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914400">
                        <a:spcBef>
                          <a:spcPts val="500"/>
                        </a:spcBef>
                        <a:defRPr sz="1800">
                          <a:solidFill>
                            <a:srgbClr val="000000"/>
                          </a:solidFill>
                        </a:defRPr>
                      </a:pPr>
                      <a:r>
                        <a:rPr sz="1600">
                          <a:solidFill>
                            <a:srgbClr val="57576E"/>
                          </a:solidFill>
                          <a:sym typeface="Arial"/>
                        </a:rPr>
                        <a:t>88</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262867">
                <a:tc>
                  <a:txBody>
                    <a:bodyPr/>
                    <a:lstStyle/>
                    <a:p>
                      <a:pPr algn="l" defTabSz="914400">
                        <a:spcBef>
                          <a:spcPts val="500"/>
                        </a:spcBef>
                        <a:defRPr sz="1800">
                          <a:solidFill>
                            <a:srgbClr val="000000"/>
                          </a:solidFill>
                        </a:defRPr>
                      </a:pPr>
                      <a:r>
                        <a:rPr sz="1600">
                          <a:solidFill>
                            <a:srgbClr val="57576E"/>
                          </a:solidFill>
                          <a:sym typeface="Arial"/>
                        </a:rPr>
                        <a:t>Wind Speed (knots)</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914400">
                        <a:spcBef>
                          <a:spcPts val="500"/>
                        </a:spcBef>
                        <a:defRPr sz="1800">
                          <a:solidFill>
                            <a:srgbClr val="000000"/>
                          </a:solidFill>
                        </a:defRPr>
                      </a:pPr>
                      <a:r>
                        <a:rPr sz="1600">
                          <a:solidFill>
                            <a:srgbClr val="57576E"/>
                          </a:solidFill>
                          <a:sym typeface="Arial"/>
                        </a:rPr>
                        <a:t>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262867">
                <a:tc>
                  <a:txBody>
                    <a:bodyPr/>
                    <a:lstStyle/>
                    <a:p>
                      <a:pPr algn="l" defTabSz="914400">
                        <a:spcBef>
                          <a:spcPts val="500"/>
                        </a:spcBef>
                        <a:defRPr sz="1800">
                          <a:solidFill>
                            <a:srgbClr val="000000"/>
                          </a:solidFill>
                        </a:defRPr>
                      </a:pPr>
                      <a:r>
                        <a:rPr sz="1600">
                          <a:solidFill>
                            <a:srgbClr val="57576E"/>
                          </a:solidFill>
                          <a:sym typeface="Arial"/>
                        </a:rPr>
                        <a:t>Runway Gradient (%)</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914400">
                        <a:spcBef>
                          <a:spcPts val="500"/>
                        </a:spcBef>
                        <a:defRPr sz="1800">
                          <a:solidFill>
                            <a:srgbClr val="000000"/>
                          </a:solidFill>
                        </a:defRPr>
                      </a:pPr>
                      <a:r>
                        <a:rPr sz="1600">
                          <a:solidFill>
                            <a:srgbClr val="57576E"/>
                          </a:solidFill>
                          <a:sym typeface="Arial"/>
                        </a:rPr>
                        <a:t>0.8</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4"/>
                  </a:ext>
                </a:extLst>
              </a:tr>
              <a:tr h="262867">
                <a:tc>
                  <a:txBody>
                    <a:bodyPr/>
                    <a:lstStyle/>
                    <a:p>
                      <a:pPr algn="l" defTabSz="914400">
                        <a:spcBef>
                          <a:spcPts val="500"/>
                        </a:spcBef>
                        <a:defRPr sz="1800">
                          <a:solidFill>
                            <a:srgbClr val="000000"/>
                          </a:solidFill>
                        </a:defRPr>
                      </a:pPr>
                      <a:r>
                        <a:rPr sz="1600">
                          <a:solidFill>
                            <a:srgbClr val="57576E"/>
                          </a:solidFill>
                          <a:sym typeface="Arial"/>
                        </a:rPr>
                        <a:t>Surface Type</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914400">
                        <a:spcBef>
                          <a:spcPts val="500"/>
                        </a:spcBef>
                        <a:defRPr sz="1800">
                          <a:solidFill>
                            <a:srgbClr val="000000"/>
                          </a:solidFill>
                        </a:defRPr>
                      </a:pPr>
                      <a:r>
                        <a:rPr sz="1600">
                          <a:solidFill>
                            <a:srgbClr val="57576E"/>
                          </a:solidFill>
                          <a:sym typeface="Arial"/>
                        </a:rPr>
                        <a:t>Paved</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5"/>
                  </a:ext>
                </a:extLst>
              </a:tr>
            </a:tbl>
          </a:graphicData>
        </a:graphic>
      </p:graphicFrame>
      <p:sp>
        <p:nvSpPr>
          <p:cNvPr id="936"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New Airport Runway Length Requirements: Graphical Output"/>
          <p:cNvSpPr txBox="1">
            <a:spLocks noGrp="1"/>
          </p:cNvSpPr>
          <p:nvPr>
            <p:ph type="title"/>
          </p:nvPr>
        </p:nvSpPr>
        <p:spPr>
          <a:xfrm>
            <a:off x="457200" y="533988"/>
            <a:ext cx="8229600" cy="723901"/>
          </a:xfrm>
          <a:prstGeom prst="rect">
            <a:avLst/>
          </a:prstGeom>
        </p:spPr>
        <p:txBody>
          <a:bodyPr/>
          <a:lstStyle>
            <a:lvl1pPr defTabSz="676655">
              <a:defRPr sz="2516" spc="-69"/>
            </a:lvl1pPr>
          </a:lstStyle>
          <a:p>
            <a:r>
              <a:t>New Airport Runway Length Requirements: Graphical Output</a:t>
            </a:r>
          </a:p>
        </p:txBody>
      </p:sp>
      <p:sp>
        <p:nvSpPr>
          <p:cNvPr id="93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69</a:t>
            </a:fld>
            <a:endParaRPr/>
          </a:p>
        </p:txBody>
      </p:sp>
      <p:pic>
        <p:nvPicPr>
          <p:cNvPr id="940" name="pasted-movie.png" descr="pasted-movie.png"/>
          <p:cNvPicPr>
            <a:picLocks noChangeAspect="1"/>
          </p:cNvPicPr>
          <p:nvPr/>
        </p:nvPicPr>
        <p:blipFill>
          <a:blip r:embed="rId2"/>
          <a:stretch>
            <a:fillRect/>
          </a:stretch>
        </p:blipFill>
        <p:spPr>
          <a:xfrm>
            <a:off x="335279" y="1402763"/>
            <a:ext cx="8473442" cy="5117702"/>
          </a:xfrm>
          <a:prstGeom prst="rect">
            <a:avLst/>
          </a:prstGeom>
          <a:ln>
            <a:solidFill>
              <a:srgbClr val="000000"/>
            </a:solidFill>
          </a:ln>
        </p:spPr>
      </p:pic>
      <p:sp>
        <p:nvSpPr>
          <p:cNvPr id="941" name="Line"/>
          <p:cNvSpPr/>
          <p:nvPr/>
        </p:nvSpPr>
        <p:spPr>
          <a:xfrm>
            <a:off x="7384784" y="3591544"/>
            <a:ext cx="1" cy="1277793"/>
          </a:xfrm>
          <a:prstGeom prst="line">
            <a:avLst/>
          </a:prstGeom>
          <a:ln w="26425">
            <a:solidFill>
              <a:srgbClr val="EC2514"/>
            </a:solidFill>
            <a:tailEnd type="triangle"/>
          </a:ln>
        </p:spPr>
        <p:txBody>
          <a:bodyPr lIns="45719" rIns="45719"/>
          <a:lstStyle/>
          <a:p>
            <a:endParaRPr/>
          </a:p>
        </p:txBody>
      </p:sp>
      <p:sp>
        <p:nvSpPr>
          <p:cNvPr id="942" name="The Beechcraft King Air B200GT has the longest runway length requirement"/>
          <p:cNvSpPr txBox="1"/>
          <p:nvPr/>
        </p:nvSpPr>
        <p:spPr>
          <a:xfrm>
            <a:off x="6709532" y="2787100"/>
            <a:ext cx="2179433" cy="10256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The Beechcraft King Air B200GT has the longest runway length requirement</a:t>
            </a:r>
          </a:p>
        </p:txBody>
      </p:sp>
      <p:sp>
        <p:nvSpPr>
          <p:cNvPr id="943"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Installation Instructions for Mac OS"/>
          <p:cNvSpPr txBox="1">
            <a:spLocks noGrp="1"/>
          </p:cNvSpPr>
          <p:nvPr>
            <p:ph type="title"/>
          </p:nvPr>
        </p:nvSpPr>
        <p:spPr>
          <a:xfrm>
            <a:off x="457200" y="485500"/>
            <a:ext cx="8229600" cy="927101"/>
          </a:xfrm>
          <a:prstGeom prst="rect">
            <a:avLst/>
          </a:prstGeom>
        </p:spPr>
        <p:txBody>
          <a:bodyPr/>
          <a:lstStyle/>
          <a:p>
            <a:r>
              <a:t>Installation Instructions for Mac OS</a:t>
            </a:r>
          </a:p>
        </p:txBody>
      </p:sp>
      <p:sp>
        <p:nvSpPr>
          <p:cNvPr id="312" name="Step 1: Download the Small Aircraft Runway Length Analysis Tool  (SARLAT) setup file from:…"/>
          <p:cNvSpPr txBox="1">
            <a:spLocks noGrp="1"/>
          </p:cNvSpPr>
          <p:nvPr>
            <p:ph type="body" idx="1"/>
          </p:nvPr>
        </p:nvSpPr>
        <p:spPr>
          <a:xfrm>
            <a:off x="365759" y="1715309"/>
            <a:ext cx="8229601" cy="4749801"/>
          </a:xfrm>
          <a:prstGeom prst="rect">
            <a:avLst/>
          </a:prstGeom>
          <a:ln w="12700">
            <a:noFill/>
            <a:miter lim="400000"/>
          </a:ln>
        </p:spPr>
        <p:txBody>
          <a:bodyPr/>
          <a:lstStyle/>
          <a:p>
            <a:pPr marL="0" indent="0" defTabSz="859536">
              <a:buSzTx/>
              <a:buNone/>
              <a:defRPr sz="2256"/>
            </a:pPr>
            <a:r>
              <a:rPr b="1"/>
              <a:t>Step 1:</a:t>
            </a:r>
            <a:r>
              <a:t> Download the Small Aircraft Runway Length Analysis Tool  (SARLAT) setup file from:</a:t>
            </a:r>
          </a:p>
          <a:p>
            <a:pPr marL="0" indent="0" defTabSz="859536">
              <a:buSzTx/>
              <a:buNone/>
              <a:defRPr sz="2256"/>
            </a:pPr>
            <a:endParaRPr/>
          </a:p>
          <a:p>
            <a:pPr marL="0" indent="0" defTabSz="859536">
              <a:buSzTx/>
              <a:buNone/>
              <a:defRPr sz="2256"/>
            </a:pPr>
            <a:endParaRPr/>
          </a:p>
          <a:p>
            <a:pPr marL="0" indent="0" defTabSz="859536">
              <a:buSzTx/>
              <a:buNone/>
              <a:defRPr sz="2256"/>
            </a:pPr>
            <a:endParaRPr/>
          </a:p>
          <a:p>
            <a:pPr marL="0" indent="0" defTabSz="859536">
              <a:buSzTx/>
              <a:buNone/>
              <a:defRPr sz="2256"/>
            </a:pPr>
            <a:endParaRPr/>
          </a:p>
          <a:p>
            <a:pPr marL="0" indent="0" defTabSz="859536">
              <a:buSzTx/>
              <a:buNone/>
              <a:defRPr sz="2256"/>
            </a:pPr>
            <a:endParaRPr/>
          </a:p>
          <a:p>
            <a:pPr marL="0" indent="0" defTabSz="859536">
              <a:buSzTx/>
              <a:buNone/>
              <a:defRPr sz="2256"/>
            </a:pPr>
            <a:endParaRPr/>
          </a:p>
          <a:p>
            <a:pPr marL="0" indent="0" defTabSz="859536">
              <a:buSzTx/>
              <a:buNone/>
              <a:defRPr sz="2256"/>
            </a:pPr>
            <a:r>
              <a:rPr b="1"/>
              <a:t>Step 2:</a:t>
            </a:r>
            <a:r>
              <a:t> Locate the downloaded file on your hard drive folder. The file is an Apple Disk Image file called </a:t>
            </a:r>
            <a:r>
              <a:rPr b="1"/>
              <a:t>SARLAT-2.0.0.dmg</a:t>
            </a:r>
          </a:p>
          <a:p>
            <a:pPr marL="0" indent="0" defTabSz="859536">
              <a:buSzTx/>
              <a:buNone/>
              <a:defRPr sz="2256"/>
            </a:pPr>
            <a:r>
              <a:rPr b="1"/>
              <a:t>Step 3:</a:t>
            </a:r>
            <a:r>
              <a:t> Install the application</a:t>
            </a:r>
          </a:p>
          <a:p>
            <a:pPr marL="0" lvl="1" indent="257860" defTabSz="859536">
              <a:buSzTx/>
              <a:buNone/>
              <a:defRPr sz="2256"/>
            </a:pPr>
            <a:r>
              <a:t>Double click on the </a:t>
            </a:r>
            <a:r>
              <a:rPr b="1"/>
              <a:t>SARLAT-2.0.0.dmg</a:t>
            </a:r>
            <a:r>
              <a:t> file on the Mac OS</a:t>
            </a:r>
          </a:p>
        </p:txBody>
      </p:sp>
      <p:sp>
        <p:nvSpPr>
          <p:cNvPr id="313" name="Slide Number"/>
          <p:cNvSpPr txBox="1">
            <a:spLocks noGrp="1"/>
          </p:cNvSpPr>
          <p:nvPr>
            <p:ph type="sldNum" sz="quarter" idx="2"/>
          </p:nvPr>
        </p:nvSpPr>
        <p:spPr>
          <a:xfrm>
            <a:off x="8913921" y="6548391"/>
            <a:ext cx="209399"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314" name="Mac Intel Processors: https://atsl-software-downloads.s3.amazonaws.com/sarlat/V2.0.0/SARLAT+2-2.0.0-x64.dmg…"/>
          <p:cNvSpPr txBox="1"/>
          <p:nvPr/>
        </p:nvSpPr>
        <p:spPr>
          <a:xfrm>
            <a:off x="539917" y="2356202"/>
            <a:ext cx="8356173" cy="2343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3600"/>
              </a:lnSpc>
              <a:defRPr sz="2100">
                <a:solidFill>
                  <a:srgbClr val="222222"/>
                </a:solidFill>
              </a:defRPr>
            </a:pPr>
            <a:r>
              <a:rPr b="1" dirty="0"/>
              <a:t>Mac Intel Processors:</a:t>
            </a:r>
            <a:r>
              <a:rPr u="sng" dirty="0">
                <a:solidFill>
                  <a:srgbClr val="0000FF"/>
                </a:solidFill>
                <a:uFill>
                  <a:solidFill>
                    <a:srgbClr val="0000FF"/>
                  </a:solidFill>
                </a:uFill>
                <a:hlinkClick r:id="rId2"/>
              </a:rPr>
              <a:t> </a:t>
            </a:r>
            <a:r>
              <a:rPr sz="2000" u="sng" dirty="0">
                <a:solidFill>
                  <a:srgbClr val="0000FF"/>
                </a:solidFill>
                <a:uFill>
                  <a:solidFill>
                    <a:srgbClr val="0000FF"/>
                  </a:solidFill>
                </a:uFill>
                <a:hlinkClick r:id="rId2"/>
              </a:rPr>
              <a:t>https://atsl-software-downloads.s3.amazonaws.com/sarlat/V2.0.0/SARLAT+2-2.0.0-x64.dmg</a:t>
            </a:r>
          </a:p>
          <a:p>
            <a:pPr>
              <a:lnSpc>
                <a:spcPts val="3600"/>
              </a:lnSpc>
              <a:defRPr sz="2100">
                <a:solidFill>
                  <a:srgbClr val="222222"/>
                </a:solidFill>
              </a:defRPr>
            </a:pPr>
            <a:r>
              <a:rPr sz="2000" b="1" dirty="0"/>
              <a:t>Mac ARM Processors: </a:t>
            </a:r>
            <a:r>
              <a:rPr sz="2000" u="sng" dirty="0">
                <a:solidFill>
                  <a:srgbClr val="0000FF"/>
                </a:solidFill>
                <a:uFill>
                  <a:solidFill>
                    <a:srgbClr val="0000FF"/>
                  </a:solidFill>
                </a:uFill>
                <a:hlinkClick r:id="rId3"/>
              </a:rPr>
              <a:t>https://atsl-software-downloads.s3.amazonaws.com/sarlat/V2.0.0/SARLAT+2-2.0.0-arm64.dmg</a:t>
            </a:r>
          </a:p>
        </p:txBody>
      </p:sp>
      <p:sp>
        <p:nvSpPr>
          <p:cNvPr id="315"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New Airport Runway Length Requirements…"/>
          <p:cNvSpPr txBox="1">
            <a:spLocks noGrp="1"/>
          </p:cNvSpPr>
          <p:nvPr>
            <p:ph type="title"/>
          </p:nvPr>
        </p:nvSpPr>
        <p:spPr>
          <a:xfrm>
            <a:off x="457200" y="571746"/>
            <a:ext cx="8229600" cy="950199"/>
          </a:xfrm>
          <a:prstGeom prst="rect">
            <a:avLst/>
          </a:prstGeom>
        </p:spPr>
        <p:txBody>
          <a:bodyPr/>
          <a:lstStyle/>
          <a:p>
            <a:pPr defTabSz="813816">
              <a:defRPr sz="3026" spc="-84"/>
            </a:pPr>
            <a:r>
              <a:t>New Airport Runway Length Requirements</a:t>
            </a:r>
          </a:p>
          <a:p>
            <a:pPr defTabSz="813816">
              <a:defRPr sz="3026" spc="-84"/>
            </a:pPr>
            <a:r>
              <a:t>Table Output</a:t>
            </a:r>
          </a:p>
        </p:txBody>
      </p:sp>
      <p:sp>
        <p:nvSpPr>
          <p:cNvPr id="94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70</a:t>
            </a:fld>
            <a:endParaRPr/>
          </a:p>
        </p:txBody>
      </p:sp>
      <p:pic>
        <p:nvPicPr>
          <p:cNvPr id="947" name="pasted-movie.png" descr="pasted-movie.png"/>
          <p:cNvPicPr>
            <a:picLocks noChangeAspect="1"/>
          </p:cNvPicPr>
          <p:nvPr/>
        </p:nvPicPr>
        <p:blipFill>
          <a:blip r:embed="rId2"/>
          <a:stretch>
            <a:fillRect/>
          </a:stretch>
        </p:blipFill>
        <p:spPr>
          <a:xfrm>
            <a:off x="318344" y="1972736"/>
            <a:ext cx="8507312" cy="3765118"/>
          </a:xfrm>
          <a:prstGeom prst="rect">
            <a:avLst/>
          </a:prstGeom>
          <a:ln>
            <a:solidFill>
              <a:srgbClr val="000000"/>
            </a:solidFill>
          </a:ln>
        </p:spPr>
      </p:pic>
      <p:sp>
        <p:nvSpPr>
          <p:cNvPr id="948" name="Rectangle"/>
          <p:cNvSpPr/>
          <p:nvPr/>
        </p:nvSpPr>
        <p:spPr>
          <a:xfrm>
            <a:off x="324664" y="4888915"/>
            <a:ext cx="6051581" cy="339336"/>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949" name="The Beechcraft King Air B200GT has the longest runway length requirement"/>
          <p:cNvSpPr txBox="1"/>
          <p:nvPr/>
        </p:nvSpPr>
        <p:spPr>
          <a:xfrm>
            <a:off x="6567292" y="4545774"/>
            <a:ext cx="2179433" cy="1025618"/>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The Beechcraft King Air B200GT has the longest runway length requirement</a:t>
            </a:r>
          </a:p>
        </p:txBody>
      </p:sp>
      <p:sp>
        <p:nvSpPr>
          <p:cNvPr id="950"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New Airport Analysis Summary"/>
          <p:cNvSpPr txBox="1">
            <a:spLocks noGrp="1"/>
          </p:cNvSpPr>
          <p:nvPr>
            <p:ph type="title"/>
          </p:nvPr>
        </p:nvSpPr>
        <p:spPr>
          <a:xfrm>
            <a:off x="457200" y="368546"/>
            <a:ext cx="8229600" cy="723901"/>
          </a:xfrm>
          <a:prstGeom prst="rect">
            <a:avLst/>
          </a:prstGeom>
        </p:spPr>
        <p:txBody>
          <a:bodyPr/>
          <a:lstStyle>
            <a:lvl1pPr>
              <a:defRPr sz="3400" spc="-94"/>
            </a:lvl1pPr>
          </a:lstStyle>
          <a:p>
            <a:r>
              <a:t>New Airport Analysis Summary</a:t>
            </a:r>
          </a:p>
        </p:txBody>
      </p:sp>
      <p:sp>
        <p:nvSpPr>
          <p:cNvPr id="953" name="The analysis shows that a 3,900-foot long runway satisfies the dry pavement requirement for the Beechcraft King Air B200GT (the critical aircraft)…"/>
          <p:cNvSpPr txBox="1">
            <a:spLocks noGrp="1"/>
          </p:cNvSpPr>
          <p:nvPr>
            <p:ph type="body" idx="1"/>
          </p:nvPr>
        </p:nvSpPr>
        <p:spPr>
          <a:xfrm>
            <a:off x="239414" y="1203792"/>
            <a:ext cx="8665172" cy="5252206"/>
          </a:xfrm>
          <a:prstGeom prst="rect">
            <a:avLst/>
          </a:prstGeom>
        </p:spPr>
        <p:txBody>
          <a:bodyPr/>
          <a:lstStyle/>
          <a:p>
            <a:pPr marL="228600" indent="-228600">
              <a:buClrTx/>
              <a:buSzPct val="100000"/>
              <a:buFontTx/>
              <a:defRPr sz="2500">
                <a:solidFill>
                  <a:srgbClr val="57576E"/>
                </a:solidFill>
              </a:defRPr>
            </a:pPr>
            <a:r>
              <a:t>The analysis shows that a </a:t>
            </a:r>
            <a:r>
              <a:rPr b="1"/>
              <a:t>3,900-foot long runway </a:t>
            </a:r>
            <a:r>
              <a:t>satisfies the dry pavement requirement for the Beechcraft King Air B200GT (the critical aircraft)</a:t>
            </a:r>
          </a:p>
          <a:p>
            <a:pPr marL="228600" indent="-228600">
              <a:buClrTx/>
              <a:buSzPct val="100000"/>
              <a:buFontTx/>
              <a:defRPr sz="2500">
                <a:solidFill>
                  <a:srgbClr val="57576E"/>
                </a:solidFill>
              </a:defRPr>
            </a:pPr>
            <a:r>
              <a:t>Wet landing conditions for the critical aircraft require a 3,100 foot runway (rounded from 3,089 feet)</a:t>
            </a:r>
          </a:p>
          <a:p>
            <a:pPr marL="228600" indent="-228600">
              <a:buClrTx/>
              <a:buSzPct val="100000"/>
              <a:buFontTx/>
              <a:defRPr sz="2500">
                <a:solidFill>
                  <a:srgbClr val="57576E"/>
                </a:solidFill>
              </a:defRPr>
            </a:pPr>
            <a:r>
              <a:t>AIP funds consider dry takeoff and wet pavement landing conditions</a:t>
            </a:r>
          </a:p>
        </p:txBody>
      </p:sp>
      <p:sp>
        <p:nvSpPr>
          <p:cNvPr id="95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71</a:t>
            </a:fld>
            <a:endParaRPr/>
          </a:p>
        </p:txBody>
      </p:sp>
      <p:sp>
        <p:nvSpPr>
          <p:cNvPr id="955"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7" name="pasted-movie.png" descr="pasted-movie.png"/>
          <p:cNvPicPr>
            <a:picLocks noChangeAspect="1"/>
          </p:cNvPicPr>
          <p:nvPr/>
        </p:nvPicPr>
        <p:blipFill>
          <a:blip r:embed="rId2"/>
          <a:stretch>
            <a:fillRect/>
          </a:stretch>
        </p:blipFill>
        <p:spPr>
          <a:xfrm>
            <a:off x="278420" y="2598226"/>
            <a:ext cx="8674697" cy="1764767"/>
          </a:xfrm>
          <a:prstGeom prst="rect">
            <a:avLst/>
          </a:prstGeom>
          <a:ln w="12700">
            <a:solidFill>
              <a:srgbClr val="000000"/>
            </a:solidFill>
          </a:ln>
        </p:spPr>
      </p:pic>
      <p:sp>
        <p:nvSpPr>
          <p:cNvPr id="958" name="New Airport Sensitivity Analysis: Climate Change"/>
          <p:cNvSpPr txBox="1">
            <a:spLocks noGrp="1"/>
          </p:cNvSpPr>
          <p:nvPr>
            <p:ph type="title"/>
          </p:nvPr>
        </p:nvSpPr>
        <p:spPr>
          <a:xfrm>
            <a:off x="457200" y="368546"/>
            <a:ext cx="8229600" cy="723901"/>
          </a:xfrm>
          <a:prstGeom prst="rect">
            <a:avLst/>
          </a:prstGeom>
        </p:spPr>
        <p:txBody>
          <a:bodyPr/>
          <a:lstStyle>
            <a:lvl1pPr defTabSz="841247">
              <a:defRPr sz="3128" spc="-86"/>
            </a:lvl1pPr>
          </a:lstStyle>
          <a:p>
            <a:r>
              <a:t>New Airport Sensitivity Analysis: Climate Change</a:t>
            </a:r>
          </a:p>
        </p:txBody>
      </p:sp>
      <p:sp>
        <p:nvSpPr>
          <p:cNvPr id="959" name="The design explores future climate changes…"/>
          <p:cNvSpPr txBox="1">
            <a:spLocks noGrp="1"/>
          </p:cNvSpPr>
          <p:nvPr>
            <p:ph type="body" sz="half" idx="1"/>
          </p:nvPr>
        </p:nvSpPr>
        <p:spPr>
          <a:xfrm>
            <a:off x="239414" y="1101630"/>
            <a:ext cx="8665172" cy="1470542"/>
          </a:xfrm>
          <a:prstGeom prst="rect">
            <a:avLst/>
          </a:prstGeom>
        </p:spPr>
        <p:txBody>
          <a:bodyPr/>
          <a:lstStyle/>
          <a:p>
            <a:pPr marL="212597" indent="-212597" defTabSz="850391">
              <a:buClrTx/>
              <a:buSzPct val="100000"/>
              <a:buFontTx/>
              <a:defRPr sz="2139">
                <a:solidFill>
                  <a:srgbClr val="57576E"/>
                </a:solidFill>
              </a:defRPr>
            </a:pPr>
            <a:r>
              <a:t>The design explores future climate changes </a:t>
            </a:r>
          </a:p>
          <a:p>
            <a:pPr marL="212597" indent="-212597" defTabSz="850391">
              <a:buClrTx/>
              <a:buSzPct val="100000"/>
              <a:buFontTx/>
              <a:defRPr sz="2139">
                <a:solidFill>
                  <a:srgbClr val="57576E"/>
                </a:solidFill>
              </a:defRPr>
            </a:pPr>
            <a:r>
              <a:t>Climate forecasts expect a ten-degree increase in the mean maximum temperature of the hottest month of the year by mid-century</a:t>
            </a:r>
          </a:p>
        </p:txBody>
      </p:sp>
      <p:sp>
        <p:nvSpPr>
          <p:cNvPr id="96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72</a:t>
            </a:fld>
            <a:endParaRPr/>
          </a:p>
        </p:txBody>
      </p:sp>
      <p:sp>
        <p:nvSpPr>
          <p:cNvPr id="961" name="Beechcraft King Air B200GT requires 3,932 feet of runway (dry takeoff) with the new design conditions…"/>
          <p:cNvSpPr txBox="1"/>
          <p:nvPr/>
        </p:nvSpPr>
        <p:spPr>
          <a:xfrm>
            <a:off x="322655" y="4860695"/>
            <a:ext cx="8586227" cy="154363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buSzPct val="100000"/>
              <a:buChar char="•"/>
              <a:defRPr sz="2000"/>
            </a:pPr>
            <a:r>
              <a:t>Beechcraft King Air B200GT requires 3,932 feet of runway (dry takeoff) with the new design conditions</a:t>
            </a:r>
          </a:p>
          <a:p>
            <a:pPr marL="228600" indent="-228600">
              <a:buSzPct val="100000"/>
              <a:buChar char="•"/>
              <a:defRPr sz="2000"/>
            </a:pPr>
            <a:endParaRPr/>
          </a:p>
          <a:p>
            <a:pPr marL="228600" indent="-228600">
              <a:buSzPct val="100000"/>
              <a:buChar char="•"/>
              <a:defRPr sz="2000" b="1"/>
            </a:pPr>
            <a:r>
              <a:t>The runway required is rounded to 4,000 feet for constructibility purposes.</a:t>
            </a:r>
          </a:p>
        </p:txBody>
      </p:sp>
      <p:sp>
        <p:nvSpPr>
          <p:cNvPr id="962" name="Rectangle"/>
          <p:cNvSpPr/>
          <p:nvPr/>
        </p:nvSpPr>
        <p:spPr>
          <a:xfrm>
            <a:off x="287152" y="2610822"/>
            <a:ext cx="8657233" cy="568418"/>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963" name="SARLAT 2 output with design temperature of 98 degrees. F."/>
          <p:cNvSpPr txBox="1"/>
          <p:nvPr/>
        </p:nvSpPr>
        <p:spPr>
          <a:xfrm>
            <a:off x="1692169" y="4384284"/>
            <a:ext cx="5461953" cy="313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t>SARLAT 2 output with design temperature of 98 degrees. F.</a:t>
            </a:r>
          </a:p>
        </p:txBody>
      </p:sp>
      <p:sp>
        <p:nvSpPr>
          <p:cNvPr id="964"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Case Study # 2: Runway Evaluation"/>
          <p:cNvSpPr txBox="1">
            <a:spLocks noGrp="1"/>
          </p:cNvSpPr>
          <p:nvPr>
            <p:ph type="title"/>
          </p:nvPr>
        </p:nvSpPr>
        <p:spPr>
          <a:xfrm>
            <a:off x="621645" y="2534740"/>
            <a:ext cx="8183127" cy="1615871"/>
          </a:xfrm>
          <a:prstGeom prst="rect">
            <a:avLst/>
          </a:prstGeom>
        </p:spPr>
        <p:txBody>
          <a:bodyPr/>
          <a:lstStyle>
            <a:lvl1pPr>
              <a:defRPr sz="3500" b="1" spc="-97"/>
            </a:lvl1pPr>
          </a:lstStyle>
          <a:p>
            <a:r>
              <a:t>Case Study # 2: Runway Evaluation</a:t>
            </a:r>
          </a:p>
        </p:txBody>
      </p:sp>
      <p:sp>
        <p:nvSpPr>
          <p:cNvPr id="96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73</a:t>
            </a:fld>
            <a:endParaRPr/>
          </a:p>
        </p:txBody>
      </p:sp>
      <p:sp>
        <p:nvSpPr>
          <p:cNvPr id="968"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Existing Runway Airport Evaluation"/>
          <p:cNvSpPr txBox="1">
            <a:spLocks noGrp="1"/>
          </p:cNvSpPr>
          <p:nvPr>
            <p:ph type="title"/>
          </p:nvPr>
        </p:nvSpPr>
        <p:spPr>
          <a:xfrm>
            <a:off x="457200" y="368546"/>
            <a:ext cx="8229600" cy="723901"/>
          </a:xfrm>
          <a:prstGeom prst="rect">
            <a:avLst/>
          </a:prstGeom>
        </p:spPr>
        <p:txBody>
          <a:bodyPr/>
          <a:lstStyle>
            <a:lvl1pPr>
              <a:defRPr sz="3400" spc="-94"/>
            </a:lvl1pPr>
          </a:lstStyle>
          <a:p>
            <a:r>
              <a:t>Existing Runway Airport Evaluation</a:t>
            </a:r>
          </a:p>
        </p:txBody>
      </p:sp>
      <p:sp>
        <p:nvSpPr>
          <p:cNvPr id="971" name="Existing reliever airport with a 5,200-foot paved runway…"/>
          <p:cNvSpPr txBox="1">
            <a:spLocks noGrp="1"/>
          </p:cNvSpPr>
          <p:nvPr>
            <p:ph type="body" idx="1"/>
          </p:nvPr>
        </p:nvSpPr>
        <p:spPr>
          <a:xfrm>
            <a:off x="239414" y="1366642"/>
            <a:ext cx="8665172" cy="4926506"/>
          </a:xfrm>
          <a:prstGeom prst="rect">
            <a:avLst/>
          </a:prstGeom>
        </p:spPr>
        <p:txBody>
          <a:bodyPr/>
          <a:lstStyle/>
          <a:p>
            <a:pPr marL="205739" indent="-205739" defTabSz="822959">
              <a:buClrTx/>
              <a:buSzPct val="100000"/>
              <a:buFontTx/>
              <a:defRPr sz="2250">
                <a:solidFill>
                  <a:srgbClr val="57576E"/>
                </a:solidFill>
              </a:defRPr>
            </a:pPr>
            <a:r>
              <a:t>Existing reliever airport with a 5,200-foot paved runway</a:t>
            </a:r>
          </a:p>
          <a:p>
            <a:pPr marL="205739" indent="-205739" defTabSz="822959">
              <a:buClrTx/>
              <a:buSzPct val="100000"/>
              <a:buFontTx/>
              <a:defRPr sz="2250">
                <a:solidFill>
                  <a:srgbClr val="57576E"/>
                </a:solidFill>
              </a:defRPr>
            </a:pPr>
            <a:r>
              <a:t>The anticipated aircraft fleet mix was developed using FAA Traffic Management Systems counts</a:t>
            </a:r>
          </a:p>
          <a:p>
            <a:pPr marL="205739" indent="-205739" defTabSz="822959">
              <a:buClrTx/>
              <a:buSzPct val="100000"/>
              <a:buFontTx/>
              <a:defRPr sz="2250">
                <a:solidFill>
                  <a:srgbClr val="57576E"/>
                </a:solidFill>
              </a:defRPr>
            </a:pPr>
            <a:r>
              <a:t>Part 135 regulations are anticipated at this airport for the planning period (i.e., Part 135 operations are selected in the analysis)</a:t>
            </a:r>
            <a:endParaRPr>
              <a:solidFill>
                <a:srgbClr val="000000"/>
              </a:solidFill>
            </a:endParaRPr>
          </a:p>
          <a:p>
            <a:pPr marL="205739" indent="-205739" defTabSz="822959">
              <a:buClrTx/>
              <a:buSzPct val="100000"/>
              <a:buFontTx/>
              <a:defRPr sz="2250">
                <a:solidFill>
                  <a:srgbClr val="57576E"/>
                </a:solidFill>
              </a:defRPr>
            </a:pPr>
            <a:r>
              <a:t>The airport is located at an elevation of 2,960 feet Mean Sea Level (MSL) </a:t>
            </a:r>
          </a:p>
          <a:p>
            <a:pPr marL="205739" indent="-205739" defTabSz="822959">
              <a:buClrTx/>
              <a:buSzPct val="100000"/>
              <a:buFontTx/>
              <a:defRPr sz="2250">
                <a:solidFill>
                  <a:srgbClr val="57576E"/>
                </a:solidFill>
              </a:defRPr>
            </a:pPr>
            <a:r>
              <a:t>The design temperature, the mean daily maximum temperature of the hottest month of the year, is 85 degrees Fahrenheit (in August)  </a:t>
            </a:r>
          </a:p>
          <a:p>
            <a:pPr marL="205739" indent="-205739" defTabSz="822959">
              <a:buClrTx/>
              <a:buSzPct val="100000"/>
              <a:buFontTx/>
              <a:defRPr sz="2250">
                <a:solidFill>
                  <a:srgbClr val="57576E"/>
                </a:solidFill>
              </a:defRPr>
            </a:pPr>
            <a:r>
              <a:t>Wind conditions were assumed to be calm for the analysis  </a:t>
            </a:r>
          </a:p>
          <a:p>
            <a:pPr marL="205739" indent="-205739" defTabSz="822959">
              <a:buClrTx/>
              <a:buSzPct val="100000"/>
              <a:buFontTx/>
              <a:defRPr sz="2250">
                <a:solidFill>
                  <a:srgbClr val="57576E"/>
                </a:solidFill>
              </a:defRPr>
            </a:pPr>
            <a:r>
              <a:t>The existing runway has a gradient of 0.6%.</a:t>
            </a:r>
          </a:p>
        </p:txBody>
      </p:sp>
      <p:sp>
        <p:nvSpPr>
          <p:cNvPr id="97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74</a:t>
            </a:fld>
            <a:endParaRPr/>
          </a:p>
        </p:txBody>
      </p:sp>
      <p:sp>
        <p:nvSpPr>
          <p:cNvPr id="973"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Existing Airport Fleet Mix and Design Conditions"/>
          <p:cNvSpPr txBox="1">
            <a:spLocks noGrp="1"/>
          </p:cNvSpPr>
          <p:nvPr>
            <p:ph type="title"/>
          </p:nvPr>
        </p:nvSpPr>
        <p:spPr>
          <a:xfrm>
            <a:off x="457200" y="368546"/>
            <a:ext cx="8229600" cy="723901"/>
          </a:xfrm>
          <a:prstGeom prst="rect">
            <a:avLst/>
          </a:prstGeom>
        </p:spPr>
        <p:txBody>
          <a:bodyPr>
            <a:normAutofit/>
          </a:bodyPr>
          <a:lstStyle>
            <a:lvl1pPr defTabSz="859536">
              <a:defRPr sz="3196" spc="-88"/>
            </a:lvl1pPr>
          </a:lstStyle>
          <a:p>
            <a:r>
              <a:rPr sz="2800" dirty="0"/>
              <a:t>Existing Airport Fleet Mix and Design Conditions</a:t>
            </a:r>
          </a:p>
        </p:txBody>
      </p:sp>
      <p:sp>
        <p:nvSpPr>
          <p:cNvPr id="97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75</a:t>
            </a:fld>
            <a:endParaRPr/>
          </a:p>
        </p:txBody>
      </p:sp>
      <p:graphicFrame>
        <p:nvGraphicFramePr>
          <p:cNvPr id="977" name="Table 1"/>
          <p:cNvGraphicFramePr/>
          <p:nvPr/>
        </p:nvGraphicFramePr>
        <p:xfrm>
          <a:off x="649452" y="1112656"/>
          <a:ext cx="7533513" cy="5240742"/>
        </p:xfrm>
        <a:graphic>
          <a:graphicData uri="http://schemas.openxmlformats.org/drawingml/2006/table">
            <a:tbl>
              <a:tblPr bandRow="1">
                <a:tableStyleId>{4C3C2611-4C71-4FC5-86AE-919BDF0F9419}</a:tableStyleId>
              </a:tblPr>
              <a:tblGrid>
                <a:gridCol w="2813550">
                  <a:extLst>
                    <a:ext uri="{9D8B030D-6E8A-4147-A177-3AD203B41FA5}">
                      <a16:colId xmlns:a16="http://schemas.microsoft.com/office/drawing/2014/main" val="20000"/>
                    </a:ext>
                  </a:extLst>
                </a:gridCol>
                <a:gridCol w="2754178">
                  <a:extLst>
                    <a:ext uri="{9D8B030D-6E8A-4147-A177-3AD203B41FA5}">
                      <a16:colId xmlns:a16="http://schemas.microsoft.com/office/drawing/2014/main" val="20001"/>
                    </a:ext>
                  </a:extLst>
                </a:gridCol>
                <a:gridCol w="1965785">
                  <a:extLst>
                    <a:ext uri="{9D8B030D-6E8A-4147-A177-3AD203B41FA5}">
                      <a16:colId xmlns:a16="http://schemas.microsoft.com/office/drawing/2014/main" val="20002"/>
                    </a:ext>
                  </a:extLst>
                </a:gridCol>
              </a:tblGrid>
              <a:tr h="470387">
                <a:tc>
                  <a:txBody>
                    <a:bodyPr/>
                    <a:lstStyle/>
                    <a:p>
                      <a:pPr algn="ctr" defTabSz="914400">
                        <a:spcBef>
                          <a:spcPts val="500"/>
                        </a:spcBef>
                        <a:defRPr sz="1800">
                          <a:solidFill>
                            <a:srgbClr val="000000"/>
                          </a:solidFill>
                        </a:defRPr>
                      </a:pPr>
                      <a:r>
                        <a:rPr sz="1600" b="1">
                          <a:solidFill>
                            <a:srgbClr val="FFFFFF"/>
                          </a:solidFill>
                          <a:sym typeface="Arial"/>
                        </a:rPr>
                        <a:t>Aircraft Name</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DBA0C"/>
                    </a:solidFill>
                  </a:tcPr>
                </a:tc>
                <a:tc>
                  <a:txBody>
                    <a:bodyPr/>
                    <a:lstStyle/>
                    <a:p>
                      <a:pPr algn="ctr" defTabSz="914400">
                        <a:spcBef>
                          <a:spcPts val="500"/>
                        </a:spcBef>
                        <a:defRPr sz="1800">
                          <a:solidFill>
                            <a:srgbClr val="000000"/>
                          </a:solidFill>
                        </a:defRPr>
                      </a:pPr>
                      <a:r>
                        <a:rPr sz="1600" b="1">
                          <a:solidFill>
                            <a:srgbClr val="FFFFFF"/>
                          </a:solidFill>
                          <a:sym typeface="Arial"/>
                        </a:rPr>
                        <a:t>Annual Departures</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DBA0C"/>
                    </a:solidFill>
                  </a:tcPr>
                </a:tc>
                <a:tc>
                  <a:txBody>
                    <a:bodyPr/>
                    <a:lstStyle/>
                    <a:p>
                      <a:pPr algn="ctr" defTabSz="914400">
                        <a:spcBef>
                          <a:spcPts val="500"/>
                        </a:spcBef>
                        <a:defRPr sz="1800">
                          <a:solidFill>
                            <a:srgbClr val="000000"/>
                          </a:solidFill>
                        </a:defRPr>
                      </a:pPr>
                      <a:r>
                        <a:rPr sz="1600" b="1">
                          <a:solidFill>
                            <a:srgbClr val="FFFFFF"/>
                          </a:solidFill>
                          <a:sym typeface="Arial"/>
                        </a:rPr>
                        <a:t>Annual Arrivals</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DBA0C"/>
                    </a:solidFill>
                  </a:tcPr>
                </a:tc>
                <a:extLst>
                  <a:ext uri="{0D108BD9-81ED-4DB2-BD59-A6C34878D82A}">
                    <a16:rowId xmlns:a16="http://schemas.microsoft.com/office/drawing/2014/main" val="10000"/>
                  </a:ext>
                </a:extLst>
              </a:tr>
              <a:tr h="277565">
                <a:tc>
                  <a:txBody>
                    <a:bodyPr/>
                    <a:lstStyle/>
                    <a:p>
                      <a:pPr algn="l" defTabSz="914400">
                        <a:spcBef>
                          <a:spcPts val="500"/>
                        </a:spcBef>
                        <a:defRPr sz="1800">
                          <a:solidFill>
                            <a:srgbClr val="000000"/>
                          </a:solidFill>
                        </a:defRPr>
                      </a:pPr>
                      <a:r>
                        <a:rPr sz="1600" b="1">
                          <a:solidFill>
                            <a:srgbClr val="57576E"/>
                          </a:solidFill>
                          <a:sym typeface="Arial"/>
                        </a:rPr>
                        <a:t>Piston</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281015">
                <a:tc>
                  <a:txBody>
                    <a:bodyPr/>
                    <a:lstStyle/>
                    <a:p>
                      <a:pPr algn="l" defTabSz="914400">
                        <a:spcBef>
                          <a:spcPts val="500"/>
                        </a:spcBef>
                        <a:defRPr sz="1800">
                          <a:solidFill>
                            <a:srgbClr val="000000"/>
                          </a:solidFill>
                        </a:defRPr>
                      </a:pPr>
                      <a:r>
                        <a:rPr sz="1600">
                          <a:solidFill>
                            <a:srgbClr val="57576E"/>
                          </a:solidFill>
                          <a:sym typeface="Arial"/>
                        </a:rPr>
                        <a:t>Beechcraft 58 Baron</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185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185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281015">
                <a:tc>
                  <a:txBody>
                    <a:bodyPr/>
                    <a:lstStyle/>
                    <a:p>
                      <a:pPr algn="l" defTabSz="914400">
                        <a:spcBef>
                          <a:spcPts val="500"/>
                        </a:spcBef>
                        <a:defRPr sz="1800">
                          <a:solidFill>
                            <a:srgbClr val="000000"/>
                          </a:solidFill>
                        </a:defRPr>
                      </a:pPr>
                      <a:r>
                        <a:rPr sz="1600">
                          <a:solidFill>
                            <a:srgbClr val="57576E"/>
                          </a:solidFill>
                          <a:sym typeface="Arial"/>
                        </a:rPr>
                        <a:t>Cessna 152</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1200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1200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281015">
                <a:tc>
                  <a:txBody>
                    <a:bodyPr/>
                    <a:lstStyle/>
                    <a:p>
                      <a:pPr algn="l" defTabSz="914400">
                        <a:spcBef>
                          <a:spcPts val="500"/>
                        </a:spcBef>
                        <a:defRPr sz="1800">
                          <a:solidFill>
                            <a:srgbClr val="000000"/>
                          </a:solidFill>
                        </a:defRPr>
                      </a:pPr>
                      <a:r>
                        <a:rPr sz="1600">
                          <a:solidFill>
                            <a:srgbClr val="57576E"/>
                          </a:solidFill>
                          <a:sym typeface="Arial"/>
                        </a:rPr>
                        <a:t>Cessna 172 Skyhawk</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935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935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4"/>
                  </a:ext>
                </a:extLst>
              </a:tr>
              <a:tr h="281015">
                <a:tc>
                  <a:txBody>
                    <a:bodyPr/>
                    <a:lstStyle/>
                    <a:p>
                      <a:pPr algn="l" defTabSz="914400">
                        <a:spcBef>
                          <a:spcPts val="500"/>
                        </a:spcBef>
                        <a:defRPr sz="1800">
                          <a:solidFill>
                            <a:srgbClr val="000000"/>
                          </a:solidFill>
                        </a:defRPr>
                      </a:pPr>
                      <a:r>
                        <a:rPr sz="1600">
                          <a:solidFill>
                            <a:srgbClr val="57576E"/>
                          </a:solidFill>
                          <a:sym typeface="Arial"/>
                        </a:rPr>
                        <a:t>Mooney M20V Acclaim </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265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265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5"/>
                  </a:ext>
                </a:extLst>
              </a:tr>
              <a:tr h="277565">
                <a:tc>
                  <a:txBody>
                    <a:bodyPr/>
                    <a:lstStyle/>
                    <a:p>
                      <a:pPr algn="l" defTabSz="914400">
                        <a:spcBef>
                          <a:spcPts val="500"/>
                        </a:spcBef>
                        <a:defRPr sz="1800">
                          <a:solidFill>
                            <a:srgbClr val="000000"/>
                          </a:solidFill>
                        </a:defRPr>
                      </a:pPr>
                      <a:r>
                        <a:rPr sz="1600" b="1">
                          <a:solidFill>
                            <a:srgbClr val="57576E"/>
                          </a:solidFill>
                          <a:sym typeface="Arial"/>
                        </a:rPr>
                        <a:t>Turboprop</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6"/>
                  </a:ext>
                </a:extLst>
              </a:tr>
              <a:tr h="281015">
                <a:tc>
                  <a:txBody>
                    <a:bodyPr/>
                    <a:lstStyle/>
                    <a:p>
                      <a:pPr algn="l" defTabSz="914400">
                        <a:spcBef>
                          <a:spcPts val="500"/>
                        </a:spcBef>
                        <a:defRPr sz="1800">
                          <a:solidFill>
                            <a:srgbClr val="000000"/>
                          </a:solidFill>
                        </a:defRPr>
                      </a:pPr>
                      <a:r>
                        <a:rPr sz="1600">
                          <a:solidFill>
                            <a:srgbClr val="57576E"/>
                          </a:solidFill>
                          <a:sym typeface="Arial"/>
                        </a:rPr>
                        <a:t>Beechcraft King Air 350ER</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270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270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7"/>
                  </a:ext>
                </a:extLst>
              </a:tr>
              <a:tr h="281015">
                <a:tc>
                  <a:txBody>
                    <a:bodyPr/>
                    <a:lstStyle/>
                    <a:p>
                      <a:pPr algn="l" defTabSz="914400">
                        <a:spcBef>
                          <a:spcPts val="500"/>
                        </a:spcBef>
                        <a:defRPr sz="1800">
                          <a:solidFill>
                            <a:srgbClr val="000000"/>
                          </a:solidFill>
                        </a:defRPr>
                      </a:pPr>
                      <a:r>
                        <a:rPr sz="1600">
                          <a:solidFill>
                            <a:srgbClr val="57576E"/>
                          </a:solidFill>
                          <a:sym typeface="Arial"/>
                        </a:rPr>
                        <a:t>Pilatus PC 12 NG</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345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345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8"/>
                  </a:ext>
                </a:extLst>
              </a:tr>
              <a:tr h="281015">
                <a:tc>
                  <a:txBody>
                    <a:bodyPr/>
                    <a:lstStyle/>
                    <a:p>
                      <a:pPr algn="l" defTabSz="914400">
                        <a:spcBef>
                          <a:spcPts val="500"/>
                        </a:spcBef>
                        <a:defRPr sz="1800">
                          <a:solidFill>
                            <a:srgbClr val="000000"/>
                          </a:solidFill>
                        </a:defRPr>
                      </a:pPr>
                      <a:r>
                        <a:rPr sz="1600">
                          <a:solidFill>
                            <a:srgbClr val="57576E"/>
                          </a:solidFill>
                          <a:sym typeface="Arial"/>
                        </a:rPr>
                        <a:t>Socata TBM 700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260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260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9"/>
                  </a:ext>
                </a:extLst>
              </a:tr>
              <a:tr h="281015">
                <a:tc>
                  <a:txBody>
                    <a:bodyPr/>
                    <a:lstStyle/>
                    <a:p>
                      <a:pPr algn="l" defTabSz="914400">
                        <a:spcBef>
                          <a:spcPts val="500"/>
                        </a:spcBef>
                        <a:defRPr sz="1800">
                          <a:solidFill>
                            <a:srgbClr val="000000"/>
                          </a:solidFill>
                        </a:defRPr>
                      </a:pPr>
                      <a:r>
                        <a:rPr sz="1600" b="1">
                          <a:solidFill>
                            <a:srgbClr val="57576E"/>
                          </a:solidFill>
                          <a:sym typeface="Arial"/>
                        </a:rPr>
                        <a:t>Jet</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600">
                          <a:solidFill>
                            <a:srgbClr val="57576E"/>
                          </a:solidFill>
                          <a:sym typeface="Arial"/>
                        </a:defRPr>
                      </a:pPr>
                      <a:endParaRP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0"/>
                  </a:ext>
                </a:extLst>
              </a:tr>
              <a:tr h="281015">
                <a:tc>
                  <a:txBody>
                    <a:bodyPr/>
                    <a:lstStyle/>
                    <a:p>
                      <a:pPr algn="l" defTabSz="914400">
                        <a:spcBef>
                          <a:spcPts val="500"/>
                        </a:spcBef>
                        <a:defRPr sz="1800">
                          <a:solidFill>
                            <a:srgbClr val="000000"/>
                          </a:solidFill>
                        </a:defRPr>
                      </a:pPr>
                      <a:r>
                        <a:rPr sz="1600">
                          <a:solidFill>
                            <a:srgbClr val="57576E"/>
                          </a:solidFill>
                          <a:sym typeface="Arial"/>
                        </a:rPr>
                        <a:t>Bombardier Challenger 350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255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255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1"/>
                  </a:ext>
                </a:extLst>
              </a:tr>
              <a:tr h="281015">
                <a:tc>
                  <a:txBody>
                    <a:bodyPr/>
                    <a:lstStyle/>
                    <a:p>
                      <a:pPr algn="l" defTabSz="914400">
                        <a:spcBef>
                          <a:spcPts val="500"/>
                        </a:spcBef>
                        <a:defRPr sz="1800">
                          <a:solidFill>
                            <a:srgbClr val="000000"/>
                          </a:solidFill>
                        </a:defRPr>
                      </a:pPr>
                      <a:r>
                        <a:rPr sz="1600">
                          <a:solidFill>
                            <a:srgbClr val="57576E"/>
                          </a:solidFill>
                          <a:sym typeface="Arial"/>
                        </a:rPr>
                        <a:t>Cessna Citation 560XL</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145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145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2"/>
                  </a:ext>
                </a:extLst>
              </a:tr>
              <a:tr h="281015">
                <a:tc>
                  <a:txBody>
                    <a:bodyPr/>
                    <a:lstStyle/>
                    <a:p>
                      <a:pPr algn="l" defTabSz="914400">
                        <a:spcBef>
                          <a:spcPts val="500"/>
                        </a:spcBef>
                        <a:defRPr sz="1800">
                          <a:solidFill>
                            <a:srgbClr val="000000"/>
                          </a:solidFill>
                        </a:defRPr>
                      </a:pPr>
                      <a:r>
                        <a:rPr sz="1600">
                          <a:solidFill>
                            <a:srgbClr val="57576E"/>
                          </a:solidFill>
                          <a:sym typeface="Arial"/>
                        </a:rPr>
                        <a:t>Cessna Citation Latitude</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165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165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3"/>
                  </a:ext>
                </a:extLst>
              </a:tr>
              <a:tr h="281015">
                <a:tc>
                  <a:txBody>
                    <a:bodyPr/>
                    <a:lstStyle/>
                    <a:p>
                      <a:pPr algn="l" defTabSz="914400">
                        <a:spcBef>
                          <a:spcPts val="500"/>
                        </a:spcBef>
                        <a:defRPr sz="1800">
                          <a:solidFill>
                            <a:srgbClr val="000000"/>
                          </a:solidFill>
                        </a:defRPr>
                      </a:pPr>
                      <a:r>
                        <a:rPr sz="1600">
                          <a:solidFill>
                            <a:srgbClr val="57576E"/>
                          </a:solidFill>
                          <a:sym typeface="Arial"/>
                        </a:rPr>
                        <a:t>Cessna Citation X</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95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95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4"/>
                  </a:ext>
                </a:extLst>
              </a:tr>
              <a:tr h="281015">
                <a:tc>
                  <a:txBody>
                    <a:bodyPr/>
                    <a:lstStyle/>
                    <a:p>
                      <a:pPr algn="l" defTabSz="914400">
                        <a:spcBef>
                          <a:spcPts val="500"/>
                        </a:spcBef>
                        <a:defRPr sz="1800">
                          <a:solidFill>
                            <a:srgbClr val="000000"/>
                          </a:solidFill>
                        </a:defRPr>
                      </a:pPr>
                      <a:r>
                        <a:rPr sz="1600">
                          <a:solidFill>
                            <a:srgbClr val="57576E"/>
                          </a:solidFill>
                          <a:sym typeface="Arial"/>
                        </a:rPr>
                        <a:t>Cessna Citation CJ4</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130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130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5"/>
                  </a:ext>
                </a:extLst>
              </a:tr>
              <a:tr h="281015">
                <a:tc>
                  <a:txBody>
                    <a:bodyPr/>
                    <a:lstStyle/>
                    <a:p>
                      <a:pPr algn="l" defTabSz="914400">
                        <a:spcBef>
                          <a:spcPts val="500"/>
                        </a:spcBef>
                        <a:defRPr sz="1800">
                          <a:solidFill>
                            <a:srgbClr val="000000"/>
                          </a:solidFill>
                        </a:defRPr>
                      </a:pPr>
                      <a:r>
                        <a:rPr sz="1600">
                          <a:solidFill>
                            <a:srgbClr val="57576E"/>
                          </a:solidFill>
                          <a:sym typeface="Arial"/>
                        </a:rPr>
                        <a:t>Cirrus Vision SF50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60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60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6"/>
                  </a:ext>
                </a:extLst>
              </a:tr>
              <a:tr h="281015">
                <a:tc>
                  <a:txBody>
                    <a:bodyPr/>
                    <a:lstStyle/>
                    <a:p>
                      <a:pPr algn="l" defTabSz="914400">
                        <a:spcBef>
                          <a:spcPts val="500"/>
                        </a:spcBef>
                        <a:defRPr sz="1800">
                          <a:solidFill>
                            <a:srgbClr val="000000"/>
                          </a:solidFill>
                        </a:defRPr>
                      </a:pPr>
                      <a:r>
                        <a:rPr sz="1600">
                          <a:solidFill>
                            <a:srgbClr val="57576E"/>
                          </a:solidFill>
                          <a:sym typeface="Arial"/>
                        </a:rPr>
                        <a:t>Embraer Phenom 300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270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914400">
                        <a:spcBef>
                          <a:spcPts val="500"/>
                        </a:spcBef>
                        <a:defRPr sz="1800">
                          <a:solidFill>
                            <a:srgbClr val="000000"/>
                          </a:solidFill>
                        </a:defRPr>
                      </a:pPr>
                      <a:r>
                        <a:rPr sz="1600">
                          <a:solidFill>
                            <a:srgbClr val="57576E"/>
                          </a:solidFill>
                          <a:sym typeface="Arial"/>
                        </a:rPr>
                        <a:t>270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7"/>
                  </a:ext>
                </a:extLst>
              </a:tr>
            </a:tbl>
          </a:graphicData>
        </a:graphic>
      </p:graphicFrame>
      <p:sp>
        <p:nvSpPr>
          <p:cNvPr id="978"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Existing Airport Design Conditions"/>
          <p:cNvSpPr txBox="1">
            <a:spLocks noGrp="1"/>
          </p:cNvSpPr>
          <p:nvPr>
            <p:ph type="title"/>
          </p:nvPr>
        </p:nvSpPr>
        <p:spPr>
          <a:xfrm>
            <a:off x="457200" y="368546"/>
            <a:ext cx="8229600" cy="723901"/>
          </a:xfrm>
          <a:prstGeom prst="rect">
            <a:avLst/>
          </a:prstGeom>
        </p:spPr>
        <p:txBody>
          <a:bodyPr/>
          <a:lstStyle>
            <a:lvl1pPr>
              <a:defRPr sz="3400" spc="-94"/>
            </a:lvl1pPr>
          </a:lstStyle>
          <a:p>
            <a:r>
              <a:t>Existing Airport Design Conditions</a:t>
            </a:r>
          </a:p>
        </p:txBody>
      </p:sp>
      <p:sp>
        <p:nvSpPr>
          <p:cNvPr id="98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76</a:t>
            </a:fld>
            <a:endParaRPr/>
          </a:p>
        </p:txBody>
      </p:sp>
      <p:graphicFrame>
        <p:nvGraphicFramePr>
          <p:cNvPr id="982" name="Table 1-1"/>
          <p:cNvGraphicFramePr/>
          <p:nvPr>
            <p:extLst>
              <p:ext uri="{D42A27DB-BD31-4B8C-83A1-F6EECF244321}">
                <p14:modId xmlns:p14="http://schemas.microsoft.com/office/powerpoint/2010/main" val="1832664714"/>
              </p:ext>
            </p:extLst>
          </p:nvPr>
        </p:nvGraphicFramePr>
        <p:xfrm>
          <a:off x="934243" y="1340966"/>
          <a:ext cx="7112951" cy="1920240"/>
        </p:xfrm>
        <a:graphic>
          <a:graphicData uri="http://schemas.openxmlformats.org/drawingml/2006/table">
            <a:tbl>
              <a:tblPr bandRow="1">
                <a:tableStyleId>{4C3C2611-4C71-4FC5-86AE-919BDF0F9419}</a:tableStyleId>
              </a:tblPr>
              <a:tblGrid>
                <a:gridCol w="4488854">
                  <a:extLst>
                    <a:ext uri="{9D8B030D-6E8A-4147-A177-3AD203B41FA5}">
                      <a16:colId xmlns:a16="http://schemas.microsoft.com/office/drawing/2014/main" val="20000"/>
                    </a:ext>
                  </a:extLst>
                </a:gridCol>
                <a:gridCol w="2624097">
                  <a:extLst>
                    <a:ext uri="{9D8B030D-6E8A-4147-A177-3AD203B41FA5}">
                      <a16:colId xmlns:a16="http://schemas.microsoft.com/office/drawing/2014/main" val="20001"/>
                    </a:ext>
                  </a:extLst>
                </a:gridCol>
              </a:tblGrid>
              <a:tr h="262867">
                <a:tc>
                  <a:txBody>
                    <a:bodyPr/>
                    <a:lstStyle/>
                    <a:p>
                      <a:pPr algn="l" defTabSz="914400">
                        <a:defRPr sz="1800">
                          <a:solidFill>
                            <a:srgbClr val="000000"/>
                          </a:solidFill>
                        </a:defRPr>
                      </a:pPr>
                      <a:r>
                        <a:rPr>
                          <a:solidFill>
                            <a:srgbClr val="FFFFFF"/>
                          </a:solidFill>
                          <a:sym typeface="Arial"/>
                        </a:rPr>
                        <a:t>Parameter</a:t>
                      </a:r>
                    </a:p>
                  </a:txBody>
                  <a:tcPr marL="0" marR="0" marT="0" marB="0" horzOverflow="overflow">
                    <a:lnB w="12700">
                      <a:solidFill>
                        <a:srgbClr val="000000"/>
                      </a:solidFill>
                    </a:lnB>
                    <a:solidFill>
                      <a:srgbClr val="51A75B"/>
                    </a:solidFill>
                  </a:tcPr>
                </a:tc>
                <a:tc>
                  <a:txBody>
                    <a:bodyPr/>
                    <a:lstStyle/>
                    <a:p>
                      <a:pPr algn="l" defTabSz="914400">
                        <a:defRPr sz="1800">
                          <a:solidFill>
                            <a:srgbClr val="000000"/>
                          </a:solidFill>
                        </a:defRPr>
                      </a:pPr>
                      <a:r>
                        <a:rPr>
                          <a:solidFill>
                            <a:srgbClr val="FFFFFF"/>
                          </a:solidFill>
                          <a:sym typeface="Arial"/>
                        </a:rPr>
                        <a:t>Value</a:t>
                      </a:r>
                    </a:p>
                  </a:txBody>
                  <a:tcPr marL="0" marR="0" marT="0" marB="0" horzOverflow="overflow">
                    <a:lnB w="12700">
                      <a:solidFill>
                        <a:srgbClr val="000000"/>
                      </a:solidFill>
                    </a:lnB>
                    <a:solidFill>
                      <a:srgbClr val="51A75B"/>
                    </a:solidFill>
                  </a:tcPr>
                </a:tc>
                <a:extLst>
                  <a:ext uri="{0D108BD9-81ED-4DB2-BD59-A6C34878D82A}">
                    <a16:rowId xmlns:a16="http://schemas.microsoft.com/office/drawing/2014/main" val="10000"/>
                  </a:ext>
                </a:extLst>
              </a:tr>
              <a:tr h="262867">
                <a:tc>
                  <a:txBody>
                    <a:bodyPr/>
                    <a:lstStyle/>
                    <a:p>
                      <a:pPr algn="l" defTabSz="914400">
                        <a:defRPr sz="1800">
                          <a:solidFill>
                            <a:srgbClr val="000000"/>
                          </a:solidFill>
                        </a:defRPr>
                      </a:pPr>
                      <a:r>
                        <a:rPr>
                          <a:solidFill>
                            <a:srgbClr val="292934"/>
                          </a:solidFill>
                          <a:sym typeface="Arial"/>
                        </a:rPr>
                        <a:t> Existing Runway length (ft)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914400">
                        <a:defRPr sz="1800">
                          <a:solidFill>
                            <a:srgbClr val="000000"/>
                          </a:solidFill>
                        </a:defRPr>
                      </a:pPr>
                      <a:r>
                        <a:rPr lang="en-US" dirty="0">
                          <a:solidFill>
                            <a:srgbClr val="292934"/>
                          </a:solidFill>
                          <a:sym typeface="Arial"/>
                        </a:rPr>
                        <a:t> </a:t>
                      </a:r>
                      <a:r>
                        <a:rPr dirty="0">
                          <a:solidFill>
                            <a:srgbClr val="292934"/>
                          </a:solidFill>
                          <a:sym typeface="Arial"/>
                        </a:rPr>
                        <a:t>5,200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262867">
                <a:tc>
                  <a:txBody>
                    <a:bodyPr/>
                    <a:lstStyle/>
                    <a:p>
                      <a:pPr algn="l" defTabSz="914400">
                        <a:spcBef>
                          <a:spcPts val="500"/>
                        </a:spcBef>
                        <a:defRPr sz="1800">
                          <a:solidFill>
                            <a:srgbClr val="000000"/>
                          </a:solidFill>
                        </a:defRPr>
                      </a:pPr>
                      <a:r>
                        <a:rPr>
                          <a:solidFill>
                            <a:srgbClr val="57576E"/>
                          </a:solidFill>
                          <a:sym typeface="Arial"/>
                        </a:rPr>
                        <a:t>Pressure Altitude (Field Elevation) (ft)</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914400">
                        <a:spcBef>
                          <a:spcPts val="500"/>
                        </a:spcBef>
                        <a:defRPr sz="1800">
                          <a:solidFill>
                            <a:srgbClr val="000000"/>
                          </a:solidFill>
                        </a:defRPr>
                      </a:pPr>
                      <a:r>
                        <a:rPr>
                          <a:solidFill>
                            <a:srgbClr val="57576E"/>
                          </a:solidFill>
                          <a:sym typeface="Arial"/>
                        </a:rPr>
                        <a:t>2,960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262867">
                <a:tc>
                  <a:txBody>
                    <a:bodyPr/>
                    <a:lstStyle/>
                    <a:p>
                      <a:pPr algn="l" defTabSz="914400">
                        <a:spcBef>
                          <a:spcPts val="500"/>
                        </a:spcBef>
                        <a:defRPr sz="1800">
                          <a:solidFill>
                            <a:srgbClr val="000000"/>
                          </a:solidFill>
                        </a:defRPr>
                      </a:pPr>
                      <a:r>
                        <a:rPr>
                          <a:solidFill>
                            <a:srgbClr val="57576E"/>
                          </a:solidFill>
                          <a:sym typeface="Arial"/>
                        </a:rPr>
                        <a:t>Air Temperature (F)</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914400">
                        <a:spcBef>
                          <a:spcPts val="500"/>
                        </a:spcBef>
                        <a:defRPr sz="1800">
                          <a:solidFill>
                            <a:srgbClr val="000000"/>
                          </a:solidFill>
                        </a:defRPr>
                      </a:pPr>
                      <a:r>
                        <a:rPr>
                          <a:solidFill>
                            <a:srgbClr val="57576E"/>
                          </a:solidFill>
                          <a:sym typeface="Arial"/>
                        </a:rPr>
                        <a:t>85</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262867">
                <a:tc>
                  <a:txBody>
                    <a:bodyPr/>
                    <a:lstStyle/>
                    <a:p>
                      <a:pPr algn="l" defTabSz="914400">
                        <a:spcBef>
                          <a:spcPts val="500"/>
                        </a:spcBef>
                        <a:defRPr sz="1800">
                          <a:solidFill>
                            <a:srgbClr val="000000"/>
                          </a:solidFill>
                        </a:defRPr>
                      </a:pPr>
                      <a:r>
                        <a:rPr>
                          <a:solidFill>
                            <a:srgbClr val="57576E"/>
                          </a:solidFill>
                          <a:sym typeface="Arial"/>
                        </a:rPr>
                        <a:t>Wind Speed (knots)</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914400">
                        <a:spcBef>
                          <a:spcPts val="500"/>
                        </a:spcBef>
                        <a:defRPr sz="1800">
                          <a:solidFill>
                            <a:srgbClr val="000000"/>
                          </a:solidFill>
                        </a:defRPr>
                      </a:pPr>
                      <a:r>
                        <a:rPr>
                          <a:solidFill>
                            <a:srgbClr val="57576E"/>
                          </a:solidFill>
                          <a:sym typeface="Arial"/>
                        </a:rPr>
                        <a:t>0</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4"/>
                  </a:ext>
                </a:extLst>
              </a:tr>
              <a:tr h="262867">
                <a:tc>
                  <a:txBody>
                    <a:bodyPr/>
                    <a:lstStyle/>
                    <a:p>
                      <a:pPr algn="l" defTabSz="914400">
                        <a:spcBef>
                          <a:spcPts val="500"/>
                        </a:spcBef>
                        <a:defRPr sz="1800">
                          <a:solidFill>
                            <a:srgbClr val="000000"/>
                          </a:solidFill>
                        </a:defRPr>
                      </a:pPr>
                      <a:r>
                        <a:rPr>
                          <a:solidFill>
                            <a:srgbClr val="57576E"/>
                          </a:solidFill>
                          <a:sym typeface="Arial"/>
                        </a:rPr>
                        <a:t>Runway Gradient (%)</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914400">
                        <a:spcBef>
                          <a:spcPts val="500"/>
                        </a:spcBef>
                        <a:defRPr sz="1800">
                          <a:solidFill>
                            <a:srgbClr val="000000"/>
                          </a:solidFill>
                        </a:defRPr>
                      </a:pPr>
                      <a:r>
                        <a:rPr>
                          <a:solidFill>
                            <a:srgbClr val="57576E"/>
                          </a:solidFill>
                          <a:sym typeface="Arial"/>
                        </a:rPr>
                        <a:t>0.6</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262867">
                <a:tc>
                  <a:txBody>
                    <a:bodyPr/>
                    <a:lstStyle/>
                    <a:p>
                      <a:pPr algn="l" defTabSz="914400">
                        <a:spcBef>
                          <a:spcPts val="500"/>
                        </a:spcBef>
                        <a:defRPr sz="1800">
                          <a:solidFill>
                            <a:srgbClr val="000000"/>
                          </a:solidFill>
                        </a:defRPr>
                      </a:pPr>
                      <a:r>
                        <a:rPr>
                          <a:solidFill>
                            <a:srgbClr val="57576E"/>
                          </a:solidFill>
                          <a:sym typeface="Arial"/>
                        </a:rPr>
                        <a:t>Surface Type</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914400">
                        <a:spcBef>
                          <a:spcPts val="500"/>
                        </a:spcBef>
                        <a:defRPr sz="1800">
                          <a:solidFill>
                            <a:srgbClr val="000000"/>
                          </a:solidFill>
                        </a:defRPr>
                      </a:pPr>
                      <a:r>
                        <a:rPr dirty="0">
                          <a:solidFill>
                            <a:srgbClr val="57576E"/>
                          </a:solidFill>
                          <a:sym typeface="Arial"/>
                        </a:rPr>
                        <a:t>Paved</a:t>
                      </a:r>
                    </a:p>
                  </a:txBody>
                  <a:tcPr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6"/>
                  </a:ext>
                </a:extLst>
              </a:tr>
            </a:tbl>
          </a:graphicData>
        </a:graphic>
      </p:graphicFrame>
      <p:sp>
        <p:nvSpPr>
          <p:cNvPr id="983"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Runway Evaluation Results for Piston and Turboprop Aircraft"/>
          <p:cNvSpPr txBox="1">
            <a:spLocks noGrp="1"/>
          </p:cNvSpPr>
          <p:nvPr>
            <p:ph type="title"/>
          </p:nvPr>
        </p:nvSpPr>
        <p:spPr>
          <a:xfrm>
            <a:off x="365759" y="352624"/>
            <a:ext cx="8229601" cy="723901"/>
          </a:xfrm>
          <a:prstGeom prst="rect">
            <a:avLst/>
          </a:prstGeom>
        </p:spPr>
        <p:txBody>
          <a:bodyPr/>
          <a:lstStyle>
            <a:lvl1pPr defTabSz="676655">
              <a:defRPr sz="2516" spc="-69"/>
            </a:lvl1pPr>
          </a:lstStyle>
          <a:p>
            <a:r>
              <a:t>Runway Evaluation Results for Piston and Turboprop Aircraft</a:t>
            </a:r>
          </a:p>
        </p:txBody>
      </p:sp>
      <p:sp>
        <p:nvSpPr>
          <p:cNvPr id="98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77</a:t>
            </a:fld>
            <a:endParaRPr/>
          </a:p>
        </p:txBody>
      </p:sp>
      <p:pic>
        <p:nvPicPr>
          <p:cNvPr id="987" name="pasted-movie.png" descr="pasted-movie.png"/>
          <p:cNvPicPr>
            <a:picLocks noChangeAspect="1"/>
          </p:cNvPicPr>
          <p:nvPr/>
        </p:nvPicPr>
        <p:blipFill>
          <a:blip r:embed="rId2"/>
          <a:stretch>
            <a:fillRect/>
          </a:stretch>
        </p:blipFill>
        <p:spPr>
          <a:xfrm>
            <a:off x="334106" y="915767"/>
            <a:ext cx="8475788" cy="4022660"/>
          </a:xfrm>
          <a:prstGeom prst="rect">
            <a:avLst/>
          </a:prstGeom>
          <a:ln>
            <a:solidFill>
              <a:srgbClr val="000000"/>
            </a:solidFill>
          </a:ln>
        </p:spPr>
      </p:pic>
      <p:sp>
        <p:nvSpPr>
          <p:cNvPr id="988" name="Observations:…"/>
          <p:cNvSpPr txBox="1"/>
          <p:nvPr/>
        </p:nvSpPr>
        <p:spPr>
          <a:xfrm>
            <a:off x="394856" y="5027069"/>
            <a:ext cx="8485312" cy="1380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500"/>
            </a:pPr>
            <a:r>
              <a:t>Observations:</a:t>
            </a:r>
          </a:p>
          <a:p>
            <a:pPr marL="267368" indent="-267368">
              <a:buSzPct val="100000"/>
              <a:buAutoNum type="arabicParenR"/>
              <a:defRPr sz="1500"/>
            </a:pPr>
            <a:r>
              <a:t>All piston aircraft can operate at 100% useful load from the 5,200-foot runway</a:t>
            </a:r>
          </a:p>
          <a:p>
            <a:pPr marL="267368" indent="-267368">
              <a:buSzPct val="100000"/>
              <a:buAutoNum type="arabicParenR"/>
              <a:defRPr sz="1500"/>
            </a:pPr>
            <a:r>
              <a:t>The King Air B350ER can operate at 61% useful load from a 5,200-foot dry runway</a:t>
            </a:r>
          </a:p>
          <a:p>
            <a:pPr marL="267368" indent="-267368">
              <a:buSzPct val="100000"/>
              <a:buAutoNum type="arabicParenR"/>
              <a:defRPr sz="1500"/>
            </a:pPr>
            <a:r>
              <a:t>The King Air B350ER can operate at 25% useful load from a 5,200-foot wet runway (impractical)</a:t>
            </a:r>
          </a:p>
          <a:p>
            <a:pPr marL="300789" indent="-300789">
              <a:buSzPct val="100000"/>
              <a:buAutoNum type="arabicParenR"/>
              <a:defRPr sz="1500"/>
            </a:pPr>
            <a:r>
              <a:t>The “x” mark under range for the King Air B350ER reports a limited aircraft range that is impractical.</a:t>
            </a:r>
          </a:p>
        </p:txBody>
      </p:sp>
      <p:sp>
        <p:nvSpPr>
          <p:cNvPr id="989" name="Go to Table of Contents">
            <a:hlinkClick r:id="rId3"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Runway Evaluation Results for Jet Aircraft"/>
          <p:cNvSpPr txBox="1">
            <a:spLocks noGrp="1"/>
          </p:cNvSpPr>
          <p:nvPr>
            <p:ph type="title"/>
          </p:nvPr>
        </p:nvSpPr>
        <p:spPr>
          <a:xfrm>
            <a:off x="284479" y="432388"/>
            <a:ext cx="8229601" cy="723901"/>
          </a:xfrm>
          <a:prstGeom prst="rect">
            <a:avLst/>
          </a:prstGeom>
        </p:spPr>
        <p:txBody>
          <a:bodyPr/>
          <a:lstStyle>
            <a:lvl1pPr>
              <a:defRPr sz="3400" spc="-94"/>
            </a:lvl1pPr>
          </a:lstStyle>
          <a:p>
            <a:r>
              <a:t>Runway Evaluation Results for Jet Aircraft</a:t>
            </a:r>
          </a:p>
        </p:txBody>
      </p:sp>
      <p:sp>
        <p:nvSpPr>
          <p:cNvPr id="99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78</a:t>
            </a:fld>
            <a:endParaRPr/>
          </a:p>
        </p:txBody>
      </p:sp>
      <p:grpSp>
        <p:nvGrpSpPr>
          <p:cNvPr id="995" name="Group"/>
          <p:cNvGrpSpPr/>
          <p:nvPr/>
        </p:nvGrpSpPr>
        <p:grpSpPr>
          <a:xfrm>
            <a:off x="327730" y="1083725"/>
            <a:ext cx="8488540" cy="3794807"/>
            <a:chOff x="0" y="0"/>
            <a:chExt cx="8488539" cy="3794806"/>
          </a:xfrm>
        </p:grpSpPr>
        <p:pic>
          <p:nvPicPr>
            <p:cNvPr id="993" name="pasted-movie.png" descr="pasted-movie.png"/>
            <p:cNvPicPr>
              <a:picLocks noChangeAspect="1"/>
            </p:cNvPicPr>
            <p:nvPr/>
          </p:nvPicPr>
          <p:blipFill>
            <a:blip r:embed="rId2"/>
            <a:stretch>
              <a:fillRect/>
            </a:stretch>
          </p:blipFill>
          <p:spPr>
            <a:xfrm>
              <a:off x="0" y="0"/>
              <a:ext cx="8488540" cy="943997"/>
            </a:xfrm>
            <a:prstGeom prst="rect">
              <a:avLst/>
            </a:prstGeom>
            <a:ln w="3175" cap="flat">
              <a:solidFill>
                <a:srgbClr val="000000"/>
              </a:solidFill>
              <a:prstDash val="solid"/>
              <a:round/>
            </a:ln>
            <a:effectLst/>
          </p:spPr>
        </p:pic>
        <p:pic>
          <p:nvPicPr>
            <p:cNvPr id="994" name="pasted-movie.png" descr="pasted-movie.png"/>
            <p:cNvPicPr>
              <a:picLocks noChangeAspect="1"/>
            </p:cNvPicPr>
            <p:nvPr/>
          </p:nvPicPr>
          <p:blipFill>
            <a:blip r:embed="rId3"/>
            <a:stretch>
              <a:fillRect/>
            </a:stretch>
          </p:blipFill>
          <p:spPr>
            <a:xfrm>
              <a:off x="0" y="970248"/>
              <a:ext cx="8488540" cy="2824559"/>
            </a:xfrm>
            <a:prstGeom prst="rect">
              <a:avLst/>
            </a:prstGeom>
            <a:ln w="3175" cap="flat">
              <a:solidFill>
                <a:srgbClr val="000000"/>
              </a:solidFill>
              <a:prstDash val="solid"/>
              <a:round/>
            </a:ln>
            <a:effectLst/>
          </p:spPr>
        </p:pic>
      </p:grpSp>
      <p:sp>
        <p:nvSpPr>
          <p:cNvPr id="996" name="Observations:…"/>
          <p:cNvSpPr txBox="1"/>
          <p:nvPr/>
        </p:nvSpPr>
        <p:spPr>
          <a:xfrm>
            <a:off x="394856" y="4864510"/>
            <a:ext cx="8354288" cy="1456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t>Observations:</a:t>
            </a:r>
          </a:p>
          <a:p>
            <a:pPr marL="267368" indent="-267368">
              <a:buSzPct val="100000"/>
              <a:buAutoNum type="arabicParenR"/>
              <a:defRPr sz="1600"/>
            </a:pPr>
            <a:r>
              <a:t>Three jets operate with useful load limitations from the 5,200-foot runway</a:t>
            </a:r>
          </a:p>
          <a:p>
            <a:pPr marL="267368" indent="-267368">
              <a:buSzPct val="100000"/>
              <a:buAutoNum type="arabicParenR"/>
              <a:defRPr sz="1600"/>
            </a:pPr>
            <a:r>
              <a:t>The Bombardier Challenger 350 can operate at 39% useful load under wet pavement conditions</a:t>
            </a:r>
          </a:p>
          <a:p>
            <a:pPr marL="300789" indent="-300789">
              <a:buSzPct val="100000"/>
              <a:buAutoNum type="arabicParenR"/>
              <a:defRPr sz="1600"/>
            </a:pPr>
            <a:r>
              <a:t>The “x” mark under the Part 135 columns indicate that landings are not feasible when accounting for the added landing runway length requirements of air taxi operations.</a:t>
            </a:r>
          </a:p>
        </p:txBody>
      </p:sp>
      <p:sp>
        <p:nvSpPr>
          <p:cNvPr id="997"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Interpretation of Useful Load Results for King Air B350ER"/>
          <p:cNvSpPr txBox="1">
            <a:spLocks noGrp="1"/>
          </p:cNvSpPr>
          <p:nvPr>
            <p:ph type="title"/>
          </p:nvPr>
        </p:nvSpPr>
        <p:spPr>
          <a:xfrm>
            <a:off x="359784" y="226306"/>
            <a:ext cx="8229601" cy="950199"/>
          </a:xfrm>
          <a:prstGeom prst="rect">
            <a:avLst/>
          </a:prstGeom>
        </p:spPr>
        <p:txBody>
          <a:bodyPr/>
          <a:lstStyle>
            <a:lvl1pPr>
              <a:defRPr sz="2600" spc="-72"/>
            </a:lvl1pPr>
          </a:lstStyle>
          <a:p>
            <a:r>
              <a:t>Interpretation of Useful Load Results for King Air B350ER</a:t>
            </a:r>
          </a:p>
        </p:txBody>
      </p:sp>
      <p:sp>
        <p:nvSpPr>
          <p:cNvPr id="100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79</a:t>
            </a:fld>
            <a:endParaRPr/>
          </a:p>
        </p:txBody>
      </p:sp>
      <p:sp>
        <p:nvSpPr>
          <p:cNvPr id="1001" name="Probe deeper into the SARLAT 2 results by selecting individual aircraft that operate with significant useful load restrictions."/>
          <p:cNvSpPr txBox="1"/>
          <p:nvPr/>
        </p:nvSpPr>
        <p:spPr>
          <a:xfrm>
            <a:off x="144705" y="994138"/>
            <a:ext cx="8659759" cy="617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Probe deeper into the SARLAT 2 results by selecting individual aircraft that operate with significant useful load restrictions.</a:t>
            </a:r>
          </a:p>
        </p:txBody>
      </p:sp>
      <p:grpSp>
        <p:nvGrpSpPr>
          <p:cNvPr id="1004" name="Group"/>
          <p:cNvGrpSpPr/>
          <p:nvPr/>
        </p:nvGrpSpPr>
        <p:grpSpPr>
          <a:xfrm>
            <a:off x="144705" y="1784367"/>
            <a:ext cx="8659759" cy="1585841"/>
            <a:chOff x="0" y="0"/>
            <a:chExt cx="8659758" cy="1585840"/>
          </a:xfrm>
        </p:grpSpPr>
        <p:pic>
          <p:nvPicPr>
            <p:cNvPr id="1002" name="pasted-movie.png" descr="pasted-movie.png"/>
            <p:cNvPicPr>
              <a:picLocks noChangeAspect="1"/>
            </p:cNvPicPr>
            <p:nvPr/>
          </p:nvPicPr>
          <p:blipFill>
            <a:blip r:embed="rId2"/>
            <a:stretch>
              <a:fillRect/>
            </a:stretch>
          </p:blipFill>
          <p:spPr>
            <a:xfrm>
              <a:off x="0" y="0"/>
              <a:ext cx="8659759" cy="977349"/>
            </a:xfrm>
            <a:prstGeom prst="rect">
              <a:avLst/>
            </a:prstGeom>
            <a:ln w="9525" cap="flat">
              <a:solidFill>
                <a:srgbClr val="000000"/>
              </a:solidFill>
              <a:prstDash val="solid"/>
              <a:round/>
            </a:ln>
            <a:effectLst/>
          </p:spPr>
        </p:pic>
        <p:pic>
          <p:nvPicPr>
            <p:cNvPr id="1003" name="pasted-movie.png" descr="pasted-movie.png"/>
            <p:cNvPicPr>
              <a:picLocks noChangeAspect="1"/>
            </p:cNvPicPr>
            <p:nvPr/>
          </p:nvPicPr>
          <p:blipFill>
            <a:blip r:embed="rId3"/>
            <a:stretch>
              <a:fillRect/>
            </a:stretch>
          </p:blipFill>
          <p:spPr>
            <a:xfrm>
              <a:off x="0" y="919122"/>
              <a:ext cx="8659759" cy="666719"/>
            </a:xfrm>
            <a:prstGeom prst="rect">
              <a:avLst/>
            </a:prstGeom>
            <a:ln w="9525" cap="flat">
              <a:solidFill>
                <a:srgbClr val="000000"/>
              </a:solidFill>
              <a:prstDash val="solid"/>
              <a:round/>
            </a:ln>
            <a:effectLst/>
          </p:spPr>
        </p:pic>
      </p:grpSp>
      <p:sp>
        <p:nvSpPr>
          <p:cNvPr id="1005" name="Line"/>
          <p:cNvSpPr/>
          <p:nvPr/>
        </p:nvSpPr>
        <p:spPr>
          <a:xfrm flipV="1">
            <a:off x="1898384" y="3203784"/>
            <a:ext cx="1" cy="950200"/>
          </a:xfrm>
          <a:prstGeom prst="line">
            <a:avLst/>
          </a:prstGeom>
          <a:ln w="26425">
            <a:solidFill>
              <a:srgbClr val="EC2514"/>
            </a:solidFill>
            <a:tailEnd type="triangle"/>
          </a:ln>
        </p:spPr>
        <p:txBody>
          <a:bodyPr lIns="45719" rIns="45719"/>
          <a:lstStyle/>
          <a:p>
            <a:endParaRPr/>
          </a:p>
        </p:txBody>
      </p:sp>
      <p:pic>
        <p:nvPicPr>
          <p:cNvPr id="1006" name="pasted-movie.png" descr="pasted-movie.png"/>
          <p:cNvPicPr>
            <a:picLocks noChangeAspect="1"/>
          </p:cNvPicPr>
          <p:nvPr/>
        </p:nvPicPr>
        <p:blipFill>
          <a:blip r:embed="rId4"/>
          <a:stretch>
            <a:fillRect/>
          </a:stretch>
        </p:blipFill>
        <p:spPr>
          <a:xfrm>
            <a:off x="4622800" y="3628180"/>
            <a:ext cx="4420624" cy="2759946"/>
          </a:xfrm>
          <a:prstGeom prst="rect">
            <a:avLst/>
          </a:prstGeom>
          <a:ln w="12700">
            <a:solidFill>
              <a:srgbClr val="000000"/>
            </a:solidFill>
          </a:ln>
        </p:spPr>
      </p:pic>
      <p:sp>
        <p:nvSpPr>
          <p:cNvPr id="1007" name="Line"/>
          <p:cNvSpPr/>
          <p:nvPr/>
        </p:nvSpPr>
        <p:spPr>
          <a:xfrm>
            <a:off x="3396984" y="4152386"/>
            <a:ext cx="1241169" cy="1"/>
          </a:xfrm>
          <a:prstGeom prst="line">
            <a:avLst/>
          </a:prstGeom>
          <a:ln w="26425">
            <a:solidFill>
              <a:srgbClr val="EC2514"/>
            </a:solidFill>
            <a:tailEnd type="triangle"/>
          </a:ln>
        </p:spPr>
        <p:txBody>
          <a:bodyPr lIns="45719" rIns="45719"/>
          <a:lstStyle/>
          <a:p>
            <a:endParaRPr/>
          </a:p>
        </p:txBody>
      </p:sp>
      <p:sp>
        <p:nvSpPr>
          <p:cNvPr id="1008" name="Click on the green area to explore the cumulative diagram of flights possible with five passengers plus two pilots and fly 945 nautical miles (with NBAA reserves)"/>
          <p:cNvSpPr txBox="1"/>
          <p:nvPr/>
        </p:nvSpPr>
        <p:spPr>
          <a:xfrm>
            <a:off x="237612" y="3562484"/>
            <a:ext cx="3776379" cy="975234"/>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500"/>
            </a:lvl1pPr>
          </a:lstStyle>
          <a:p>
            <a:r>
              <a:t>Click on the green area to explore the cumulative diagram of flights possible with five passengers plus two pilots and fly 945 nautical miles (with NBAA reserves)</a:t>
            </a:r>
          </a:p>
        </p:txBody>
      </p:sp>
      <p:sp>
        <p:nvSpPr>
          <p:cNvPr id="1009" name="A King Air B350ER can operate at 61% of its maximum useful load…"/>
          <p:cNvSpPr txBox="1"/>
          <p:nvPr/>
        </p:nvSpPr>
        <p:spPr>
          <a:xfrm>
            <a:off x="154865" y="4668019"/>
            <a:ext cx="4196324" cy="17611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spcBef>
                <a:spcPts val="300"/>
              </a:spcBef>
              <a:buSzPct val="100000"/>
              <a:buChar char="•"/>
              <a:defRPr sz="1600"/>
            </a:pPr>
            <a:r>
              <a:t>A King Air B350ER can operate at 61% of its maximum useful load</a:t>
            </a:r>
          </a:p>
          <a:p>
            <a:pPr marL="228600" indent="-228600">
              <a:spcBef>
                <a:spcPts val="300"/>
              </a:spcBef>
              <a:buSzPct val="100000"/>
              <a:buChar char="•"/>
              <a:defRPr sz="1600"/>
            </a:pPr>
            <a:r>
              <a:t>The aircraft can takeoff at 14,087 lbs. and carry five passengers and travel 945 nautical miles</a:t>
            </a:r>
          </a:p>
          <a:p>
            <a:pPr marL="228600" indent="-228600">
              <a:spcBef>
                <a:spcPts val="300"/>
              </a:spcBef>
              <a:buSzPct val="100000"/>
              <a:buChar char="•"/>
              <a:defRPr sz="1600"/>
            </a:pPr>
            <a:r>
              <a:t>945 nm covers 100% of the flights conducted with the B350ER in the NAS.</a:t>
            </a:r>
          </a:p>
        </p:txBody>
      </p:sp>
      <p:sp>
        <p:nvSpPr>
          <p:cNvPr id="1010" name="Go to Table of Contents">
            <a:hlinkClick r:id="rId5"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tep 4: Drag the SARLAT application icon to your Applications Folder…"/>
          <p:cNvSpPr txBox="1">
            <a:spLocks noGrp="1"/>
          </p:cNvSpPr>
          <p:nvPr>
            <p:ph type="body" sz="half" idx="1"/>
          </p:nvPr>
        </p:nvSpPr>
        <p:spPr>
          <a:xfrm>
            <a:off x="218016" y="834433"/>
            <a:ext cx="5043654" cy="4749801"/>
          </a:xfrm>
          <a:prstGeom prst="rect">
            <a:avLst/>
          </a:prstGeom>
          <a:ln w="12700">
            <a:noFill/>
            <a:miter lim="400000"/>
          </a:ln>
        </p:spPr>
        <p:txBody>
          <a:bodyPr/>
          <a:lstStyle/>
          <a:p>
            <a:pPr marL="171907" indent="-171907" defTabSz="859536">
              <a:defRPr sz="2256" b="1"/>
            </a:pPr>
            <a:endParaRPr/>
          </a:p>
          <a:p>
            <a:pPr marL="0" indent="0" defTabSz="859536">
              <a:buSzTx/>
              <a:buNone/>
              <a:defRPr sz="2256"/>
            </a:pPr>
            <a:r>
              <a:rPr b="1"/>
              <a:t>Step 4:</a:t>
            </a:r>
            <a:r>
              <a:t> Drag the SARLAT application icon to your Applications Folder</a:t>
            </a:r>
          </a:p>
          <a:p>
            <a:pPr marL="0" indent="0" defTabSz="859536">
              <a:buSzTx/>
              <a:buNone/>
              <a:defRPr sz="2256"/>
            </a:pPr>
            <a:endParaRPr/>
          </a:p>
          <a:p>
            <a:pPr marL="0" indent="0" defTabSz="859536">
              <a:buSzTx/>
              <a:buNone/>
              <a:defRPr sz="2256"/>
            </a:pPr>
            <a:r>
              <a:rPr b="1"/>
              <a:t>Step 5:</a:t>
            </a:r>
            <a:r>
              <a:t> Click </a:t>
            </a:r>
            <a:r>
              <a:rPr b="1"/>
              <a:t>Open</a:t>
            </a:r>
            <a:r>
              <a:t> in the security warning allowing the SARLAT application to run in your computer</a:t>
            </a:r>
          </a:p>
          <a:p>
            <a:pPr marL="0" indent="0" defTabSz="859536">
              <a:buSzTx/>
              <a:buNone/>
              <a:defRPr sz="2256"/>
            </a:pPr>
            <a:endParaRPr/>
          </a:p>
          <a:p>
            <a:pPr marL="0" indent="0" defTabSz="859536">
              <a:buSzTx/>
              <a:buNone/>
              <a:defRPr sz="2256"/>
            </a:pPr>
            <a:r>
              <a:rPr b="1"/>
              <a:t>Step 6:</a:t>
            </a:r>
            <a:r>
              <a:t> If necessary, allow the SARLAT application dialog in the </a:t>
            </a:r>
            <a:r>
              <a:rPr b="1"/>
              <a:t>Security &amp; Privacy</a:t>
            </a:r>
            <a:r>
              <a:t> inside the </a:t>
            </a:r>
            <a:r>
              <a:rPr b="1"/>
              <a:t>Systems Preferences</a:t>
            </a:r>
            <a:r>
              <a:t> </a:t>
            </a:r>
          </a:p>
        </p:txBody>
      </p:sp>
      <p:sp>
        <p:nvSpPr>
          <p:cNvPr id="318" name="Slide Number"/>
          <p:cNvSpPr txBox="1">
            <a:spLocks noGrp="1"/>
          </p:cNvSpPr>
          <p:nvPr>
            <p:ph type="sldNum" sz="quarter" idx="2"/>
          </p:nvPr>
        </p:nvSpPr>
        <p:spPr>
          <a:xfrm>
            <a:off x="8913921" y="6548391"/>
            <a:ext cx="209399"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319" name="Image" descr="Image"/>
          <p:cNvPicPr>
            <a:picLocks noChangeAspect="1"/>
          </p:cNvPicPr>
          <p:nvPr/>
        </p:nvPicPr>
        <p:blipFill>
          <a:blip r:embed="rId2"/>
          <a:stretch>
            <a:fillRect/>
          </a:stretch>
        </p:blipFill>
        <p:spPr>
          <a:xfrm>
            <a:off x="5930900" y="3073086"/>
            <a:ext cx="2976227" cy="1189067"/>
          </a:xfrm>
          <a:prstGeom prst="rect">
            <a:avLst/>
          </a:prstGeom>
          <a:ln>
            <a:solidFill>
              <a:srgbClr val="000000"/>
            </a:solidFill>
          </a:ln>
        </p:spPr>
      </p:pic>
      <p:pic>
        <p:nvPicPr>
          <p:cNvPr id="320" name="Image" descr="Image"/>
          <p:cNvPicPr>
            <a:picLocks noChangeAspect="1"/>
          </p:cNvPicPr>
          <p:nvPr/>
        </p:nvPicPr>
        <p:blipFill>
          <a:blip r:embed="rId3"/>
          <a:stretch>
            <a:fillRect/>
          </a:stretch>
        </p:blipFill>
        <p:spPr>
          <a:xfrm>
            <a:off x="5930900" y="4365495"/>
            <a:ext cx="2976227" cy="2071086"/>
          </a:xfrm>
          <a:prstGeom prst="rect">
            <a:avLst/>
          </a:prstGeom>
          <a:ln>
            <a:solidFill>
              <a:srgbClr val="000000"/>
            </a:solidFill>
          </a:ln>
        </p:spPr>
      </p:pic>
      <p:sp>
        <p:nvSpPr>
          <p:cNvPr id="321" name="Rectangle"/>
          <p:cNvSpPr/>
          <p:nvPr/>
        </p:nvSpPr>
        <p:spPr>
          <a:xfrm>
            <a:off x="6185971" y="5991667"/>
            <a:ext cx="1895450" cy="438590"/>
          </a:xfrm>
          <a:prstGeom prst="rect">
            <a:avLst/>
          </a:prstGeom>
          <a:ln w="26425">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pic>
        <p:nvPicPr>
          <p:cNvPr id="322" name="Image" descr="Image"/>
          <p:cNvPicPr>
            <a:picLocks noChangeAspect="1"/>
          </p:cNvPicPr>
          <p:nvPr/>
        </p:nvPicPr>
        <p:blipFill>
          <a:blip r:embed="rId4"/>
          <a:stretch>
            <a:fillRect/>
          </a:stretch>
        </p:blipFill>
        <p:spPr>
          <a:xfrm>
            <a:off x="1369483" y="5382683"/>
            <a:ext cx="3751762" cy="1126275"/>
          </a:xfrm>
          <a:prstGeom prst="rect">
            <a:avLst/>
          </a:prstGeom>
          <a:ln>
            <a:solidFill>
              <a:schemeClr val="accent1"/>
            </a:solidFill>
          </a:ln>
        </p:spPr>
      </p:pic>
      <p:sp>
        <p:nvSpPr>
          <p:cNvPr id="323" name="Line"/>
          <p:cNvSpPr/>
          <p:nvPr/>
        </p:nvSpPr>
        <p:spPr>
          <a:xfrm>
            <a:off x="4924451" y="6088281"/>
            <a:ext cx="1286881" cy="1"/>
          </a:xfrm>
          <a:prstGeom prst="line">
            <a:avLst/>
          </a:prstGeom>
          <a:ln w="26425">
            <a:solidFill>
              <a:srgbClr val="EC0C13"/>
            </a:solidFill>
            <a:tailEnd type="triangle"/>
          </a:ln>
        </p:spPr>
        <p:txBody>
          <a:bodyPr lIns="45719" rIns="45719"/>
          <a:lstStyle/>
          <a:p>
            <a:endParaRPr/>
          </a:p>
        </p:txBody>
      </p:sp>
      <p:sp>
        <p:nvSpPr>
          <p:cNvPr id="324" name="Line"/>
          <p:cNvSpPr/>
          <p:nvPr/>
        </p:nvSpPr>
        <p:spPr>
          <a:xfrm>
            <a:off x="4805918" y="3131128"/>
            <a:ext cx="1159281" cy="327653"/>
          </a:xfrm>
          <a:prstGeom prst="line">
            <a:avLst/>
          </a:prstGeom>
          <a:ln w="26425">
            <a:solidFill>
              <a:srgbClr val="EC0C13"/>
            </a:solidFill>
            <a:tailEnd type="triangle"/>
          </a:ln>
        </p:spPr>
        <p:txBody>
          <a:bodyPr lIns="45719" rIns="45719"/>
          <a:lstStyle/>
          <a:p>
            <a:endParaRPr/>
          </a:p>
        </p:txBody>
      </p:sp>
      <p:sp>
        <p:nvSpPr>
          <p:cNvPr id="325" name="Line"/>
          <p:cNvSpPr/>
          <p:nvPr/>
        </p:nvSpPr>
        <p:spPr>
          <a:xfrm>
            <a:off x="4636584" y="1897281"/>
            <a:ext cx="1286882" cy="1"/>
          </a:xfrm>
          <a:prstGeom prst="line">
            <a:avLst/>
          </a:prstGeom>
          <a:ln w="26425">
            <a:solidFill>
              <a:srgbClr val="EC0C13"/>
            </a:solidFill>
            <a:tailEnd type="triangle"/>
          </a:ln>
        </p:spPr>
        <p:txBody>
          <a:bodyPr lIns="45719" rIns="45719"/>
          <a:lstStyle/>
          <a:p>
            <a:endParaRPr/>
          </a:p>
        </p:txBody>
      </p:sp>
      <p:sp>
        <p:nvSpPr>
          <p:cNvPr id="326" name="Installation Instructions for Mac OS (2)"/>
          <p:cNvSpPr txBox="1">
            <a:spLocks noGrp="1"/>
          </p:cNvSpPr>
          <p:nvPr>
            <p:ph type="title"/>
          </p:nvPr>
        </p:nvSpPr>
        <p:spPr>
          <a:xfrm>
            <a:off x="338666" y="366967"/>
            <a:ext cx="8229601" cy="927101"/>
          </a:xfrm>
          <a:prstGeom prst="rect">
            <a:avLst/>
          </a:prstGeom>
        </p:spPr>
        <p:txBody>
          <a:bodyPr/>
          <a:lstStyle/>
          <a:p>
            <a:r>
              <a:t>Installation Instructions for Mac OS (2)</a:t>
            </a:r>
          </a:p>
        </p:txBody>
      </p:sp>
      <p:grpSp>
        <p:nvGrpSpPr>
          <p:cNvPr id="329" name="Group"/>
          <p:cNvGrpSpPr/>
          <p:nvPr/>
        </p:nvGrpSpPr>
        <p:grpSpPr>
          <a:xfrm>
            <a:off x="5935662" y="1243048"/>
            <a:ext cx="2966702" cy="1721933"/>
            <a:chOff x="0" y="0"/>
            <a:chExt cx="2966701" cy="1721931"/>
          </a:xfrm>
        </p:grpSpPr>
        <p:pic>
          <p:nvPicPr>
            <p:cNvPr id="327" name="Image" descr="Image"/>
            <p:cNvPicPr>
              <a:picLocks noChangeAspect="1"/>
            </p:cNvPicPr>
            <p:nvPr/>
          </p:nvPicPr>
          <p:blipFill>
            <a:blip r:embed="rId5"/>
            <a:stretch>
              <a:fillRect/>
            </a:stretch>
          </p:blipFill>
          <p:spPr>
            <a:xfrm>
              <a:off x="0" y="0"/>
              <a:ext cx="2966702" cy="1721932"/>
            </a:xfrm>
            <a:prstGeom prst="rect">
              <a:avLst/>
            </a:prstGeom>
            <a:ln w="9525" cap="flat">
              <a:solidFill>
                <a:srgbClr val="000000"/>
              </a:solidFill>
              <a:prstDash val="solid"/>
              <a:round/>
            </a:ln>
            <a:effectLst/>
          </p:spPr>
        </p:pic>
        <p:pic>
          <p:nvPicPr>
            <p:cNvPr id="328" name="Image" descr="Image"/>
            <p:cNvPicPr>
              <a:picLocks noChangeAspect="1"/>
            </p:cNvPicPr>
            <p:nvPr/>
          </p:nvPicPr>
          <p:blipFill>
            <a:blip r:embed="rId6"/>
            <a:stretch>
              <a:fillRect/>
            </a:stretch>
          </p:blipFill>
          <p:spPr>
            <a:xfrm>
              <a:off x="740727" y="1077241"/>
              <a:ext cx="509302" cy="465014"/>
            </a:xfrm>
            <a:prstGeom prst="rect">
              <a:avLst/>
            </a:prstGeom>
            <a:ln w="12700" cap="flat">
              <a:noFill/>
              <a:miter lim="400000"/>
            </a:ln>
            <a:effectLst/>
          </p:spPr>
        </p:pic>
      </p:grpSp>
      <p:sp>
        <p:nvSpPr>
          <p:cNvPr id="330" name="Go to Table of Contents">
            <a:hlinkClick r:id="rId7"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Useful Load and Mission Range for the King Air B350ER"/>
          <p:cNvSpPr txBox="1">
            <a:spLocks noGrp="1"/>
          </p:cNvSpPr>
          <p:nvPr>
            <p:ph type="title"/>
          </p:nvPr>
        </p:nvSpPr>
        <p:spPr>
          <a:xfrm>
            <a:off x="314959" y="195826"/>
            <a:ext cx="8229601" cy="950199"/>
          </a:xfrm>
          <a:prstGeom prst="rect">
            <a:avLst/>
          </a:prstGeom>
        </p:spPr>
        <p:txBody>
          <a:bodyPr/>
          <a:lstStyle>
            <a:lvl1pPr>
              <a:defRPr sz="2600" spc="-72"/>
            </a:lvl1pPr>
          </a:lstStyle>
          <a:p>
            <a:r>
              <a:t>Useful Load and Mission Range for the King Air B350ER</a:t>
            </a:r>
          </a:p>
        </p:txBody>
      </p:sp>
      <p:sp>
        <p:nvSpPr>
          <p:cNvPr id="101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80</a:t>
            </a:fld>
            <a:endParaRPr/>
          </a:p>
        </p:txBody>
      </p:sp>
      <p:grpSp>
        <p:nvGrpSpPr>
          <p:cNvPr id="1016" name="Group"/>
          <p:cNvGrpSpPr/>
          <p:nvPr/>
        </p:nvGrpSpPr>
        <p:grpSpPr>
          <a:xfrm>
            <a:off x="221800" y="971567"/>
            <a:ext cx="5188725" cy="950199"/>
            <a:chOff x="0" y="0"/>
            <a:chExt cx="5188723" cy="950198"/>
          </a:xfrm>
        </p:grpSpPr>
        <p:pic>
          <p:nvPicPr>
            <p:cNvPr id="1014" name="pasted-movie.png" descr="pasted-movie.png"/>
            <p:cNvPicPr>
              <a:picLocks noChangeAspect="1"/>
            </p:cNvPicPr>
            <p:nvPr/>
          </p:nvPicPr>
          <p:blipFill>
            <a:blip r:embed="rId2"/>
            <a:stretch>
              <a:fillRect/>
            </a:stretch>
          </p:blipFill>
          <p:spPr>
            <a:xfrm>
              <a:off x="0" y="0"/>
              <a:ext cx="5188724" cy="585604"/>
            </a:xfrm>
            <a:prstGeom prst="rect">
              <a:avLst/>
            </a:prstGeom>
            <a:ln w="9525" cap="flat">
              <a:solidFill>
                <a:srgbClr val="000000"/>
              </a:solidFill>
              <a:prstDash val="solid"/>
              <a:round/>
            </a:ln>
            <a:effectLst/>
          </p:spPr>
        </p:pic>
        <p:pic>
          <p:nvPicPr>
            <p:cNvPr id="1015" name="pasted-movie.png" descr="pasted-movie.png"/>
            <p:cNvPicPr>
              <a:picLocks noChangeAspect="1"/>
            </p:cNvPicPr>
            <p:nvPr/>
          </p:nvPicPr>
          <p:blipFill>
            <a:blip r:embed="rId3"/>
            <a:stretch>
              <a:fillRect/>
            </a:stretch>
          </p:blipFill>
          <p:spPr>
            <a:xfrm>
              <a:off x="0" y="550716"/>
              <a:ext cx="5188724" cy="399483"/>
            </a:xfrm>
            <a:prstGeom prst="rect">
              <a:avLst/>
            </a:prstGeom>
            <a:ln w="9525" cap="flat">
              <a:solidFill>
                <a:srgbClr val="000000"/>
              </a:solidFill>
              <a:prstDash val="solid"/>
              <a:round/>
            </a:ln>
            <a:effectLst/>
          </p:spPr>
        </p:pic>
      </p:grpSp>
      <p:sp>
        <p:nvSpPr>
          <p:cNvPr id="1017" name="A King Air B350ER can operate at 61% of its maximum useful load from the 5,200-foot runway (dry pavement)…"/>
          <p:cNvSpPr txBox="1"/>
          <p:nvPr/>
        </p:nvSpPr>
        <p:spPr>
          <a:xfrm>
            <a:off x="4716705" y="2495590"/>
            <a:ext cx="4237202" cy="397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buSzPct val="100000"/>
              <a:buChar char="•"/>
              <a:defRPr sz="1600"/>
            </a:pPr>
            <a:r>
              <a:t>A King Air B350ER can operate at 61% of its maximum useful load from the 5,200-foot runway (dry pavement)</a:t>
            </a:r>
          </a:p>
          <a:p>
            <a:pPr>
              <a:defRPr sz="1600"/>
            </a:pPr>
            <a:endParaRPr/>
          </a:p>
          <a:p>
            <a:pPr marL="228600" indent="-228600">
              <a:buSzPct val="100000"/>
              <a:buChar char="•"/>
              <a:defRPr sz="1600"/>
            </a:pPr>
            <a:r>
              <a:t>The King Air B350ER takeoff field length is defined by the accelerate-stop-distance (certification basis is FAR Part 23 Commuter Category)</a:t>
            </a:r>
          </a:p>
          <a:p>
            <a:pPr marL="228600" indent="-228600">
              <a:buSzPct val="100000"/>
              <a:buChar char="•"/>
              <a:defRPr sz="1600"/>
            </a:pPr>
            <a:endParaRPr/>
          </a:p>
          <a:p>
            <a:pPr marL="228600" indent="-228600">
              <a:buSzPct val="100000"/>
              <a:buChar char="•"/>
              <a:defRPr sz="1600"/>
            </a:pPr>
            <a:r>
              <a:t>The aircraft can takeoff at a weight of 14,087 lbs. and carry five passengers and two pilots and travel 945 nautical miles</a:t>
            </a:r>
          </a:p>
          <a:p>
            <a:pPr>
              <a:defRPr sz="1600"/>
            </a:pPr>
            <a:endParaRPr/>
          </a:p>
          <a:p>
            <a:pPr marL="228600" indent="-228600">
              <a:buSzPct val="100000"/>
              <a:buChar char="•"/>
              <a:defRPr sz="1600"/>
            </a:pPr>
            <a:r>
              <a:t>If the aircraft carries 9 passengers and two pilots, the mission range is reduced to 380 nm</a:t>
            </a:r>
          </a:p>
        </p:txBody>
      </p:sp>
      <p:pic>
        <p:nvPicPr>
          <p:cNvPr id="1018" name="pasted-movie.png" descr="pasted-movie.png"/>
          <p:cNvPicPr>
            <a:picLocks noChangeAspect="1"/>
          </p:cNvPicPr>
          <p:nvPr/>
        </p:nvPicPr>
        <p:blipFill>
          <a:blip r:embed="rId4"/>
          <a:stretch>
            <a:fillRect/>
          </a:stretch>
        </p:blipFill>
        <p:spPr>
          <a:xfrm>
            <a:off x="458749" y="2082517"/>
            <a:ext cx="4120244" cy="4517115"/>
          </a:xfrm>
          <a:prstGeom prst="rect">
            <a:avLst/>
          </a:prstGeom>
          <a:ln w="12700">
            <a:solidFill>
              <a:srgbClr val="000000"/>
            </a:solidFill>
          </a:ln>
        </p:spPr>
      </p:pic>
      <p:sp>
        <p:nvSpPr>
          <p:cNvPr id="1019" name="Line"/>
          <p:cNvSpPr/>
          <p:nvPr/>
        </p:nvSpPr>
        <p:spPr>
          <a:xfrm>
            <a:off x="1288784" y="1808578"/>
            <a:ext cx="1" cy="290658"/>
          </a:xfrm>
          <a:prstGeom prst="line">
            <a:avLst/>
          </a:prstGeom>
          <a:ln w="26425">
            <a:solidFill>
              <a:srgbClr val="EC2514"/>
            </a:solidFill>
            <a:tailEnd type="triangle"/>
          </a:ln>
        </p:spPr>
        <p:txBody>
          <a:bodyPr lIns="45719" rIns="45719"/>
          <a:lstStyle/>
          <a:p>
            <a:endParaRPr/>
          </a:p>
        </p:txBody>
      </p:sp>
      <p:pic>
        <p:nvPicPr>
          <p:cNvPr id="1020" name="pasted-movie.png" descr="pasted-movie.png"/>
          <p:cNvPicPr>
            <a:picLocks noChangeAspect="1"/>
          </p:cNvPicPr>
          <p:nvPr/>
        </p:nvPicPr>
        <p:blipFill>
          <a:blip r:embed="rId5"/>
          <a:stretch>
            <a:fillRect/>
          </a:stretch>
        </p:blipFill>
        <p:spPr>
          <a:xfrm>
            <a:off x="5445759" y="973365"/>
            <a:ext cx="3416132" cy="1257868"/>
          </a:xfrm>
          <a:prstGeom prst="rect">
            <a:avLst/>
          </a:prstGeom>
          <a:ln w="12700">
            <a:solidFill>
              <a:srgbClr val="000000"/>
            </a:solidFill>
          </a:ln>
        </p:spPr>
      </p:pic>
      <p:sp>
        <p:nvSpPr>
          <p:cNvPr id="1021" name="Go to Table of Contents">
            <a:hlinkClick r:id="rId6"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3" name="pasted-movie.png" descr="pasted-movie.png"/>
          <p:cNvPicPr>
            <a:picLocks noChangeAspect="1"/>
          </p:cNvPicPr>
          <p:nvPr/>
        </p:nvPicPr>
        <p:blipFill>
          <a:blip r:embed="rId2"/>
          <a:stretch>
            <a:fillRect/>
          </a:stretch>
        </p:blipFill>
        <p:spPr>
          <a:xfrm>
            <a:off x="469900" y="2085331"/>
            <a:ext cx="3685362" cy="4307566"/>
          </a:xfrm>
          <a:prstGeom prst="rect">
            <a:avLst/>
          </a:prstGeom>
          <a:ln w="12700">
            <a:solidFill>
              <a:srgbClr val="000000"/>
            </a:solidFill>
          </a:ln>
        </p:spPr>
      </p:pic>
      <p:sp>
        <p:nvSpPr>
          <p:cNvPr id="1024" name="Mission Range and Trip Distances Flown for the King Air B350ER"/>
          <p:cNvSpPr txBox="1">
            <a:spLocks noGrp="1"/>
          </p:cNvSpPr>
          <p:nvPr>
            <p:ph type="title"/>
          </p:nvPr>
        </p:nvSpPr>
        <p:spPr>
          <a:xfrm>
            <a:off x="314959" y="195826"/>
            <a:ext cx="8229601" cy="950199"/>
          </a:xfrm>
          <a:prstGeom prst="rect">
            <a:avLst/>
          </a:prstGeom>
        </p:spPr>
        <p:txBody>
          <a:bodyPr/>
          <a:lstStyle>
            <a:lvl1pPr>
              <a:defRPr sz="2200" spc="-61"/>
            </a:lvl1pPr>
          </a:lstStyle>
          <a:p>
            <a:r>
              <a:t>Mission Range and Trip Distances Flown for the King Air B350ER</a:t>
            </a:r>
          </a:p>
        </p:txBody>
      </p:sp>
      <p:sp>
        <p:nvSpPr>
          <p:cNvPr id="102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81</a:t>
            </a:fld>
            <a:endParaRPr/>
          </a:p>
        </p:txBody>
      </p:sp>
      <p:grpSp>
        <p:nvGrpSpPr>
          <p:cNvPr id="1028" name="Group"/>
          <p:cNvGrpSpPr/>
          <p:nvPr/>
        </p:nvGrpSpPr>
        <p:grpSpPr>
          <a:xfrm>
            <a:off x="262440" y="981727"/>
            <a:ext cx="5188725" cy="950199"/>
            <a:chOff x="0" y="0"/>
            <a:chExt cx="5188723" cy="950198"/>
          </a:xfrm>
        </p:grpSpPr>
        <p:pic>
          <p:nvPicPr>
            <p:cNvPr id="1026" name="pasted-movie.png" descr="pasted-movie.png"/>
            <p:cNvPicPr>
              <a:picLocks noChangeAspect="1"/>
            </p:cNvPicPr>
            <p:nvPr/>
          </p:nvPicPr>
          <p:blipFill>
            <a:blip r:embed="rId3"/>
            <a:stretch>
              <a:fillRect/>
            </a:stretch>
          </p:blipFill>
          <p:spPr>
            <a:xfrm>
              <a:off x="0" y="0"/>
              <a:ext cx="5188724" cy="585604"/>
            </a:xfrm>
            <a:prstGeom prst="rect">
              <a:avLst/>
            </a:prstGeom>
            <a:ln w="9525" cap="flat">
              <a:solidFill>
                <a:srgbClr val="000000"/>
              </a:solidFill>
              <a:prstDash val="solid"/>
              <a:round/>
            </a:ln>
            <a:effectLst/>
          </p:spPr>
        </p:pic>
        <p:pic>
          <p:nvPicPr>
            <p:cNvPr id="1027" name="pasted-movie.png" descr="pasted-movie.png"/>
            <p:cNvPicPr>
              <a:picLocks noChangeAspect="1"/>
            </p:cNvPicPr>
            <p:nvPr/>
          </p:nvPicPr>
          <p:blipFill>
            <a:blip r:embed="rId4"/>
            <a:stretch>
              <a:fillRect/>
            </a:stretch>
          </p:blipFill>
          <p:spPr>
            <a:xfrm>
              <a:off x="0" y="550716"/>
              <a:ext cx="5188724" cy="399483"/>
            </a:xfrm>
            <a:prstGeom prst="rect">
              <a:avLst/>
            </a:prstGeom>
            <a:ln w="9525" cap="flat">
              <a:solidFill>
                <a:srgbClr val="000000"/>
              </a:solidFill>
              <a:prstDash val="solid"/>
              <a:round/>
            </a:ln>
            <a:effectLst/>
          </p:spPr>
        </p:pic>
      </p:grpSp>
      <p:sp>
        <p:nvSpPr>
          <p:cNvPr id="1029" name="A King Air B350ER can operate at a weight of 14,087 lbs. and carry five passengers plus two pilots and travel 945 nautical miles…"/>
          <p:cNvSpPr txBox="1"/>
          <p:nvPr/>
        </p:nvSpPr>
        <p:spPr>
          <a:xfrm>
            <a:off x="4432225" y="2519777"/>
            <a:ext cx="4296138" cy="32851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buSzPct val="100000"/>
              <a:buChar char="•"/>
              <a:defRPr sz="1600"/>
            </a:pPr>
            <a:r>
              <a:t>A King Air B350ER can operate at a weight of 14,087 lbs. and carry five passengers plus two pilots and travel 945 nautical miles</a:t>
            </a:r>
          </a:p>
          <a:p>
            <a:pPr>
              <a:defRPr sz="1600"/>
            </a:pPr>
            <a:endParaRPr/>
          </a:p>
          <a:p>
            <a:pPr marL="228600" indent="-228600">
              <a:buSzPct val="100000"/>
              <a:buChar char="•"/>
              <a:defRPr sz="1600"/>
            </a:pPr>
            <a:r>
              <a:t>The cumulative plot of flights for the King Air B350ER shows that a mission of 945 nm covers 100% of the flights conducted in the NAS</a:t>
            </a:r>
          </a:p>
          <a:p>
            <a:pPr>
              <a:defRPr sz="1600"/>
            </a:pPr>
            <a:endParaRPr/>
          </a:p>
          <a:p>
            <a:pPr marL="228600" indent="-228600">
              <a:buSzPct val="100000"/>
              <a:buChar char="•"/>
              <a:defRPr sz="1600"/>
            </a:pPr>
            <a:r>
              <a:t>The King Air B350ER has a generous payload-range envelope making possible its operation from the 5,200-foot runway carrying typical passenger loads nearly 1,000 nautical mile.</a:t>
            </a:r>
          </a:p>
        </p:txBody>
      </p:sp>
      <p:sp>
        <p:nvSpPr>
          <p:cNvPr id="1030" name="Line"/>
          <p:cNvSpPr/>
          <p:nvPr/>
        </p:nvSpPr>
        <p:spPr>
          <a:xfrm>
            <a:off x="1329424" y="1818737"/>
            <a:ext cx="1" cy="290658"/>
          </a:xfrm>
          <a:prstGeom prst="line">
            <a:avLst/>
          </a:prstGeom>
          <a:ln w="26425">
            <a:solidFill>
              <a:srgbClr val="EC2514"/>
            </a:solidFill>
            <a:tailEnd type="triangle"/>
          </a:ln>
        </p:spPr>
        <p:txBody>
          <a:bodyPr lIns="45719" rIns="45719"/>
          <a:lstStyle/>
          <a:p>
            <a:endParaRPr/>
          </a:p>
        </p:txBody>
      </p:sp>
      <p:pic>
        <p:nvPicPr>
          <p:cNvPr id="1031" name="pasted-movie.png" descr="pasted-movie.png"/>
          <p:cNvPicPr>
            <a:picLocks noChangeAspect="1"/>
          </p:cNvPicPr>
          <p:nvPr/>
        </p:nvPicPr>
        <p:blipFill>
          <a:blip r:embed="rId5"/>
          <a:stretch>
            <a:fillRect/>
          </a:stretch>
        </p:blipFill>
        <p:spPr>
          <a:xfrm>
            <a:off x="5506719" y="973365"/>
            <a:ext cx="3416131" cy="1257868"/>
          </a:xfrm>
          <a:prstGeom prst="rect">
            <a:avLst/>
          </a:prstGeom>
          <a:ln w="12700">
            <a:solidFill>
              <a:srgbClr val="000000"/>
            </a:solidFill>
          </a:ln>
        </p:spPr>
      </p:pic>
      <p:sp>
        <p:nvSpPr>
          <p:cNvPr id="1032" name="Go to Table of Contents">
            <a:hlinkClick r:id="rId6"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Interpretation of Useful Load Results for Cessna Citation X"/>
          <p:cNvSpPr txBox="1">
            <a:spLocks noGrp="1"/>
          </p:cNvSpPr>
          <p:nvPr>
            <p:ph type="title"/>
          </p:nvPr>
        </p:nvSpPr>
        <p:spPr>
          <a:xfrm>
            <a:off x="359784" y="226306"/>
            <a:ext cx="8229601" cy="950199"/>
          </a:xfrm>
          <a:prstGeom prst="rect">
            <a:avLst/>
          </a:prstGeom>
        </p:spPr>
        <p:txBody>
          <a:bodyPr/>
          <a:lstStyle>
            <a:lvl1pPr>
              <a:defRPr sz="2600" spc="-72"/>
            </a:lvl1pPr>
          </a:lstStyle>
          <a:p>
            <a:r>
              <a:t>Interpretation of Useful Load Results for Cessna Citation X</a:t>
            </a:r>
          </a:p>
        </p:txBody>
      </p:sp>
      <p:sp>
        <p:nvSpPr>
          <p:cNvPr id="103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82</a:t>
            </a:fld>
            <a:endParaRPr/>
          </a:p>
        </p:txBody>
      </p:sp>
      <p:sp>
        <p:nvSpPr>
          <p:cNvPr id="1036" name="Probe deeper into the SARLAT 2 results by selecting individual aircraft that operate with significant useful load restrictions."/>
          <p:cNvSpPr txBox="1"/>
          <p:nvPr/>
        </p:nvSpPr>
        <p:spPr>
          <a:xfrm>
            <a:off x="144705" y="994138"/>
            <a:ext cx="8659759" cy="617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Probe deeper into the SARLAT 2 results by selecting individual aircraft that operate with significant useful load restrictions.</a:t>
            </a:r>
          </a:p>
        </p:txBody>
      </p:sp>
      <p:sp>
        <p:nvSpPr>
          <p:cNvPr id="1037" name="Line"/>
          <p:cNvSpPr/>
          <p:nvPr/>
        </p:nvSpPr>
        <p:spPr>
          <a:xfrm>
            <a:off x="3305544" y="4089421"/>
            <a:ext cx="1241169" cy="1"/>
          </a:xfrm>
          <a:prstGeom prst="line">
            <a:avLst/>
          </a:prstGeom>
          <a:ln w="26425">
            <a:solidFill>
              <a:srgbClr val="EC2514"/>
            </a:solidFill>
            <a:tailEnd type="triangle"/>
          </a:ln>
        </p:spPr>
        <p:txBody>
          <a:bodyPr lIns="45719" rIns="45719"/>
          <a:lstStyle/>
          <a:p>
            <a:endParaRPr/>
          </a:p>
        </p:txBody>
      </p:sp>
      <p:sp>
        <p:nvSpPr>
          <p:cNvPr id="1038" name="The Cessna Citation X can operate at 68% of its maximum useful load from the 5,200-foot runway (dry pavement)…"/>
          <p:cNvSpPr txBox="1"/>
          <p:nvPr/>
        </p:nvSpPr>
        <p:spPr>
          <a:xfrm>
            <a:off x="144705" y="4479942"/>
            <a:ext cx="4196324" cy="1989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spcBef>
                <a:spcPts val="300"/>
              </a:spcBef>
              <a:buSzPct val="100000"/>
              <a:buChar char="•"/>
              <a:defRPr sz="1600"/>
            </a:pPr>
            <a:r>
              <a:t>The Cessna Citation X can operate at 68% of its maximum useful load from the 5,200-foot runway (dry pavement)</a:t>
            </a:r>
          </a:p>
          <a:p>
            <a:pPr marL="228600" indent="-228600">
              <a:spcBef>
                <a:spcPts val="300"/>
              </a:spcBef>
              <a:buSzPct val="100000"/>
              <a:buChar char="•"/>
              <a:defRPr sz="1600"/>
            </a:pPr>
            <a:r>
              <a:t>The aircraft can takeoff at 31,661 lbs. and carry four passengers and travel 1,333 nautical miles</a:t>
            </a:r>
          </a:p>
          <a:p>
            <a:pPr marL="228600" indent="-228600">
              <a:spcBef>
                <a:spcPts val="300"/>
              </a:spcBef>
              <a:buSzPct val="100000"/>
              <a:buChar char="•"/>
              <a:defRPr sz="1600"/>
            </a:pPr>
            <a:r>
              <a:t>1,333 nm covers 86% of the flights in the NAS conducted with the Citation X</a:t>
            </a:r>
          </a:p>
        </p:txBody>
      </p:sp>
      <p:grpSp>
        <p:nvGrpSpPr>
          <p:cNvPr id="1041" name="Group"/>
          <p:cNvGrpSpPr/>
          <p:nvPr/>
        </p:nvGrpSpPr>
        <p:grpSpPr>
          <a:xfrm>
            <a:off x="346152" y="1696453"/>
            <a:ext cx="8256866" cy="1534415"/>
            <a:chOff x="0" y="0"/>
            <a:chExt cx="8256865" cy="1534414"/>
          </a:xfrm>
        </p:grpSpPr>
        <p:pic>
          <p:nvPicPr>
            <p:cNvPr id="1039" name="pasted-movie.png" descr="pasted-movie.png"/>
            <p:cNvPicPr>
              <a:picLocks noChangeAspect="1"/>
            </p:cNvPicPr>
            <p:nvPr/>
          </p:nvPicPr>
          <p:blipFill>
            <a:blip r:embed="rId2"/>
            <a:stretch>
              <a:fillRect/>
            </a:stretch>
          </p:blipFill>
          <p:spPr>
            <a:xfrm>
              <a:off x="0" y="0"/>
              <a:ext cx="8256866" cy="1008061"/>
            </a:xfrm>
            <a:prstGeom prst="rect">
              <a:avLst/>
            </a:prstGeom>
            <a:ln w="6350" cap="flat">
              <a:solidFill>
                <a:srgbClr val="000000"/>
              </a:solidFill>
              <a:prstDash val="solid"/>
              <a:round/>
            </a:ln>
            <a:effectLst/>
          </p:spPr>
        </p:pic>
        <p:pic>
          <p:nvPicPr>
            <p:cNvPr id="1040" name="pasted-movie.png" descr="pasted-movie.png"/>
            <p:cNvPicPr>
              <a:picLocks noChangeAspect="1"/>
            </p:cNvPicPr>
            <p:nvPr/>
          </p:nvPicPr>
          <p:blipFill>
            <a:blip r:embed="rId3"/>
            <a:stretch>
              <a:fillRect/>
            </a:stretch>
          </p:blipFill>
          <p:spPr>
            <a:xfrm>
              <a:off x="0" y="1026536"/>
              <a:ext cx="8256866" cy="507879"/>
            </a:xfrm>
            <a:prstGeom prst="rect">
              <a:avLst/>
            </a:prstGeom>
            <a:ln w="6350" cap="flat">
              <a:solidFill>
                <a:srgbClr val="000000"/>
              </a:solidFill>
              <a:prstDash val="solid"/>
              <a:round/>
            </a:ln>
            <a:effectLst/>
          </p:spPr>
        </p:pic>
      </p:grpSp>
      <p:sp>
        <p:nvSpPr>
          <p:cNvPr id="1042" name="Line"/>
          <p:cNvSpPr/>
          <p:nvPr/>
        </p:nvSpPr>
        <p:spPr>
          <a:xfrm flipV="1">
            <a:off x="1867904" y="3009088"/>
            <a:ext cx="1" cy="950199"/>
          </a:xfrm>
          <a:prstGeom prst="line">
            <a:avLst/>
          </a:prstGeom>
          <a:ln w="26425">
            <a:solidFill>
              <a:srgbClr val="EC2514"/>
            </a:solidFill>
            <a:tailEnd type="triangle"/>
          </a:ln>
        </p:spPr>
        <p:txBody>
          <a:bodyPr lIns="45719" rIns="45719"/>
          <a:lstStyle/>
          <a:p>
            <a:endParaRPr/>
          </a:p>
        </p:txBody>
      </p:sp>
      <p:sp>
        <p:nvSpPr>
          <p:cNvPr id="1043" name="Click on the green area to explore the cumulative diagram of flights possible with four passengers plus two pilots and fly 1,333 nautical miles (with NBAA reserves)"/>
          <p:cNvSpPr txBox="1"/>
          <p:nvPr/>
        </p:nvSpPr>
        <p:spPr>
          <a:xfrm>
            <a:off x="207132" y="3367788"/>
            <a:ext cx="3776379" cy="975234"/>
          </a:xfrm>
          <a:prstGeom prst="rect">
            <a:avLst/>
          </a:prstGeom>
          <a:solidFill>
            <a:srgbClr val="FFFFFF"/>
          </a:solidFill>
          <a:ln w="26425">
            <a:solidFill>
              <a:srgbClr val="000000"/>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500"/>
            </a:lvl1pPr>
          </a:lstStyle>
          <a:p>
            <a:r>
              <a:t>Click on the green area to explore the cumulative diagram of flights possible with four passengers plus two pilots and fly 1,333 nautical miles (with NBAA reserves)</a:t>
            </a:r>
          </a:p>
        </p:txBody>
      </p:sp>
      <p:pic>
        <p:nvPicPr>
          <p:cNvPr id="1044" name="pasted-movie.png" descr="pasted-movie.png"/>
          <p:cNvPicPr>
            <a:picLocks noChangeAspect="1"/>
          </p:cNvPicPr>
          <p:nvPr/>
        </p:nvPicPr>
        <p:blipFill>
          <a:blip r:embed="rId4"/>
          <a:stretch>
            <a:fillRect/>
          </a:stretch>
        </p:blipFill>
        <p:spPr>
          <a:xfrm>
            <a:off x="4531359" y="3360925"/>
            <a:ext cx="4468687" cy="2803338"/>
          </a:xfrm>
          <a:prstGeom prst="rect">
            <a:avLst/>
          </a:prstGeom>
          <a:ln w="12700">
            <a:solidFill>
              <a:srgbClr val="000000"/>
            </a:solidFill>
          </a:ln>
        </p:spPr>
      </p:pic>
      <p:sp>
        <p:nvSpPr>
          <p:cNvPr id="1045" name="Go to Table of Contents">
            <a:hlinkClick r:id="rId5"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 name="pasted-movie.png" descr="pasted-movie.png"/>
          <p:cNvPicPr>
            <a:picLocks noChangeAspect="1"/>
          </p:cNvPicPr>
          <p:nvPr/>
        </p:nvPicPr>
        <p:blipFill>
          <a:blip r:embed="rId2"/>
          <a:stretch>
            <a:fillRect/>
          </a:stretch>
        </p:blipFill>
        <p:spPr>
          <a:xfrm>
            <a:off x="272867" y="2011679"/>
            <a:ext cx="4012006" cy="4541620"/>
          </a:xfrm>
          <a:prstGeom prst="rect">
            <a:avLst/>
          </a:prstGeom>
          <a:ln w="12700">
            <a:solidFill>
              <a:srgbClr val="000000"/>
            </a:solidFill>
          </a:ln>
        </p:spPr>
      </p:pic>
      <p:grpSp>
        <p:nvGrpSpPr>
          <p:cNvPr id="1050" name="Group"/>
          <p:cNvGrpSpPr/>
          <p:nvPr/>
        </p:nvGrpSpPr>
        <p:grpSpPr>
          <a:xfrm>
            <a:off x="244552" y="901433"/>
            <a:ext cx="5113130" cy="950199"/>
            <a:chOff x="0" y="0"/>
            <a:chExt cx="5113128" cy="950198"/>
          </a:xfrm>
        </p:grpSpPr>
        <p:pic>
          <p:nvPicPr>
            <p:cNvPr id="1048" name="pasted-movie.png" descr="pasted-movie.png"/>
            <p:cNvPicPr>
              <a:picLocks noChangeAspect="1"/>
            </p:cNvPicPr>
            <p:nvPr/>
          </p:nvPicPr>
          <p:blipFill>
            <a:blip r:embed="rId3"/>
            <a:stretch>
              <a:fillRect/>
            </a:stretch>
          </p:blipFill>
          <p:spPr>
            <a:xfrm>
              <a:off x="0" y="0"/>
              <a:ext cx="5113129" cy="624250"/>
            </a:xfrm>
            <a:prstGeom prst="rect">
              <a:avLst/>
            </a:prstGeom>
            <a:ln w="6350" cap="flat">
              <a:solidFill>
                <a:srgbClr val="000000"/>
              </a:solidFill>
              <a:prstDash val="solid"/>
              <a:round/>
            </a:ln>
            <a:effectLst/>
          </p:spPr>
        </p:pic>
        <p:pic>
          <p:nvPicPr>
            <p:cNvPr id="1049" name="pasted-movie.png" descr="pasted-movie.png"/>
            <p:cNvPicPr>
              <a:picLocks noChangeAspect="1"/>
            </p:cNvPicPr>
            <p:nvPr/>
          </p:nvPicPr>
          <p:blipFill>
            <a:blip r:embed="rId4"/>
            <a:stretch>
              <a:fillRect/>
            </a:stretch>
          </p:blipFill>
          <p:spPr>
            <a:xfrm>
              <a:off x="0" y="635690"/>
              <a:ext cx="5113129" cy="314509"/>
            </a:xfrm>
            <a:prstGeom prst="rect">
              <a:avLst/>
            </a:prstGeom>
            <a:ln w="6350" cap="flat">
              <a:solidFill>
                <a:srgbClr val="000000"/>
              </a:solidFill>
              <a:prstDash val="solid"/>
              <a:round/>
            </a:ln>
            <a:effectLst/>
          </p:spPr>
        </p:pic>
      </p:grpSp>
      <p:sp>
        <p:nvSpPr>
          <p:cNvPr id="1051" name="Useful Load and Mission Range for the Cessna Citation X"/>
          <p:cNvSpPr txBox="1">
            <a:spLocks noGrp="1"/>
          </p:cNvSpPr>
          <p:nvPr>
            <p:ph type="title"/>
          </p:nvPr>
        </p:nvSpPr>
        <p:spPr>
          <a:xfrm>
            <a:off x="325119" y="155186"/>
            <a:ext cx="8229601" cy="950199"/>
          </a:xfrm>
          <a:prstGeom prst="rect">
            <a:avLst/>
          </a:prstGeom>
        </p:spPr>
        <p:txBody>
          <a:bodyPr/>
          <a:lstStyle>
            <a:lvl1pPr>
              <a:defRPr sz="2600" spc="-72"/>
            </a:lvl1pPr>
          </a:lstStyle>
          <a:p>
            <a:r>
              <a:t>Useful Load and Mission Range for the Cessna Citation X</a:t>
            </a:r>
          </a:p>
        </p:txBody>
      </p:sp>
      <p:sp>
        <p:nvSpPr>
          <p:cNvPr id="105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83</a:t>
            </a:fld>
            <a:endParaRPr/>
          </a:p>
        </p:txBody>
      </p:sp>
      <p:sp>
        <p:nvSpPr>
          <p:cNvPr id="1053" name="The Cessna Citation X can operate at 68% of its maximum useful load from the 5,200-foot runway (dry pavement)…"/>
          <p:cNvSpPr txBox="1"/>
          <p:nvPr/>
        </p:nvSpPr>
        <p:spPr>
          <a:xfrm>
            <a:off x="4716705" y="2495590"/>
            <a:ext cx="4237202" cy="397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buSzPct val="100000"/>
              <a:buChar char="•"/>
              <a:defRPr sz="1600"/>
            </a:pPr>
            <a:r>
              <a:t>The Cessna Citation X can operate at 68% of its maximum useful load from the 5,200-foot runway (dry pavement)</a:t>
            </a:r>
          </a:p>
          <a:p>
            <a:pPr>
              <a:defRPr sz="1600"/>
            </a:pPr>
            <a:endParaRPr/>
          </a:p>
          <a:p>
            <a:pPr marL="228600" indent="-228600">
              <a:buSzPct val="100000"/>
              <a:buChar char="•"/>
              <a:defRPr sz="1600"/>
            </a:pPr>
            <a:r>
              <a:t>The Cessna Citation X takeoff field length is either the accelerate-stop-distance or the single engine-out continued takeoff (certification basis is FAR Part 25)</a:t>
            </a:r>
          </a:p>
          <a:p>
            <a:pPr marL="228600" indent="-228600">
              <a:buSzPct val="100000"/>
              <a:buChar char="•"/>
              <a:defRPr sz="1600"/>
            </a:pPr>
            <a:endParaRPr/>
          </a:p>
          <a:p>
            <a:pPr marL="228600" indent="-228600">
              <a:buSzPct val="100000"/>
              <a:buChar char="•"/>
              <a:defRPr sz="1600"/>
            </a:pPr>
            <a:r>
              <a:t>The aircraft can takeoff at a weight of 31,661 lbs. and carry four passengers and two pilots and travel 1,333 nautical miles</a:t>
            </a:r>
          </a:p>
          <a:p>
            <a:pPr>
              <a:defRPr sz="1600"/>
            </a:pPr>
            <a:endParaRPr/>
          </a:p>
          <a:p>
            <a:pPr marL="228600" indent="-228600">
              <a:buSzPct val="100000"/>
              <a:buChar char="•"/>
              <a:defRPr sz="1600"/>
            </a:pPr>
            <a:r>
              <a:t>If the aircraft carries 9 passengers and two pilots instead, the mission range is reduced to 1,120 nm</a:t>
            </a:r>
          </a:p>
        </p:txBody>
      </p:sp>
      <p:sp>
        <p:nvSpPr>
          <p:cNvPr id="1054" name="Line"/>
          <p:cNvSpPr/>
          <p:nvPr/>
        </p:nvSpPr>
        <p:spPr>
          <a:xfrm>
            <a:off x="1197344" y="1705534"/>
            <a:ext cx="1" cy="332741"/>
          </a:xfrm>
          <a:prstGeom prst="line">
            <a:avLst/>
          </a:prstGeom>
          <a:ln w="26425">
            <a:solidFill>
              <a:srgbClr val="EC2514"/>
            </a:solidFill>
            <a:tailEnd type="triangle"/>
          </a:ln>
        </p:spPr>
        <p:txBody>
          <a:bodyPr lIns="45719" rIns="45719"/>
          <a:lstStyle/>
          <a:p>
            <a:endParaRPr/>
          </a:p>
        </p:txBody>
      </p:sp>
      <p:pic>
        <p:nvPicPr>
          <p:cNvPr id="1055" name="pasted-movie.png" descr="pasted-movie.png"/>
          <p:cNvPicPr>
            <a:picLocks noChangeAspect="1"/>
          </p:cNvPicPr>
          <p:nvPr/>
        </p:nvPicPr>
        <p:blipFill>
          <a:blip r:embed="rId5"/>
          <a:stretch>
            <a:fillRect/>
          </a:stretch>
        </p:blipFill>
        <p:spPr>
          <a:xfrm>
            <a:off x="5463133" y="900447"/>
            <a:ext cx="3555122" cy="1331837"/>
          </a:xfrm>
          <a:prstGeom prst="rect">
            <a:avLst/>
          </a:prstGeom>
          <a:ln w="12700">
            <a:solidFill>
              <a:srgbClr val="000000"/>
            </a:solidFill>
          </a:ln>
        </p:spPr>
      </p:pic>
      <p:sp>
        <p:nvSpPr>
          <p:cNvPr id="1056" name="Go to Table of Contents">
            <a:hlinkClick r:id="rId6"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Mission Range and Trip Distances Flown for the Cessna Citation X"/>
          <p:cNvSpPr txBox="1">
            <a:spLocks noGrp="1"/>
          </p:cNvSpPr>
          <p:nvPr>
            <p:ph type="title"/>
          </p:nvPr>
        </p:nvSpPr>
        <p:spPr>
          <a:xfrm>
            <a:off x="314959" y="195826"/>
            <a:ext cx="8621238" cy="950199"/>
          </a:xfrm>
          <a:prstGeom prst="rect">
            <a:avLst/>
          </a:prstGeom>
        </p:spPr>
        <p:txBody>
          <a:bodyPr/>
          <a:lstStyle>
            <a:lvl1pPr>
              <a:defRPr sz="2400" spc="-66"/>
            </a:lvl1pPr>
          </a:lstStyle>
          <a:p>
            <a:r>
              <a:t>Mission Range and Trip Distances Flown for the Cessna Citation X</a:t>
            </a:r>
          </a:p>
        </p:txBody>
      </p:sp>
      <p:sp>
        <p:nvSpPr>
          <p:cNvPr id="105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84</a:t>
            </a:fld>
            <a:endParaRPr/>
          </a:p>
        </p:txBody>
      </p:sp>
      <p:grpSp>
        <p:nvGrpSpPr>
          <p:cNvPr id="1062" name="Group"/>
          <p:cNvGrpSpPr/>
          <p:nvPr/>
        </p:nvGrpSpPr>
        <p:grpSpPr>
          <a:xfrm>
            <a:off x="262440" y="981727"/>
            <a:ext cx="5188725" cy="950199"/>
            <a:chOff x="0" y="0"/>
            <a:chExt cx="5188723" cy="950198"/>
          </a:xfrm>
        </p:grpSpPr>
        <p:pic>
          <p:nvPicPr>
            <p:cNvPr id="1060" name="pasted-movie.png" descr="pasted-movie.png"/>
            <p:cNvPicPr>
              <a:picLocks noChangeAspect="1"/>
            </p:cNvPicPr>
            <p:nvPr/>
          </p:nvPicPr>
          <p:blipFill>
            <a:blip r:embed="rId2"/>
            <a:stretch>
              <a:fillRect/>
            </a:stretch>
          </p:blipFill>
          <p:spPr>
            <a:xfrm>
              <a:off x="0" y="0"/>
              <a:ext cx="5188724" cy="585604"/>
            </a:xfrm>
            <a:prstGeom prst="rect">
              <a:avLst/>
            </a:prstGeom>
            <a:ln w="9525" cap="flat">
              <a:solidFill>
                <a:srgbClr val="000000"/>
              </a:solidFill>
              <a:prstDash val="solid"/>
              <a:round/>
            </a:ln>
            <a:effectLst/>
          </p:spPr>
        </p:pic>
        <p:pic>
          <p:nvPicPr>
            <p:cNvPr id="1061" name="pasted-movie.png" descr="pasted-movie.png"/>
            <p:cNvPicPr>
              <a:picLocks noChangeAspect="1"/>
            </p:cNvPicPr>
            <p:nvPr/>
          </p:nvPicPr>
          <p:blipFill>
            <a:blip r:embed="rId3"/>
            <a:stretch>
              <a:fillRect/>
            </a:stretch>
          </p:blipFill>
          <p:spPr>
            <a:xfrm>
              <a:off x="0" y="550716"/>
              <a:ext cx="5188724" cy="399483"/>
            </a:xfrm>
            <a:prstGeom prst="rect">
              <a:avLst/>
            </a:prstGeom>
            <a:ln w="9525" cap="flat">
              <a:solidFill>
                <a:srgbClr val="000000"/>
              </a:solidFill>
              <a:prstDash val="solid"/>
              <a:round/>
            </a:ln>
            <a:effectLst/>
          </p:spPr>
        </p:pic>
      </p:grpSp>
      <p:sp>
        <p:nvSpPr>
          <p:cNvPr id="1063" name="The Cessna Citation X can takeoff at a weight of 31,661 lbs. and carry four passengers and two pilots and travel 1,333 nautical miles…"/>
          <p:cNvSpPr txBox="1"/>
          <p:nvPr/>
        </p:nvSpPr>
        <p:spPr>
          <a:xfrm>
            <a:off x="4432225" y="2519777"/>
            <a:ext cx="4296138" cy="3056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buSzPct val="100000"/>
              <a:buChar char="•"/>
              <a:defRPr sz="1600"/>
            </a:pPr>
            <a:r>
              <a:t>The Cessna Citation X can takeoff at a weight of 31,661 lbs. and carry four passengers and two pilots and travel 1,333 nautical miles</a:t>
            </a:r>
          </a:p>
          <a:p>
            <a:pPr>
              <a:defRPr sz="1600"/>
            </a:pPr>
            <a:endParaRPr/>
          </a:p>
          <a:p>
            <a:pPr marL="228600" indent="-228600">
              <a:buSzPct val="100000"/>
              <a:buChar char="•"/>
              <a:defRPr sz="1600"/>
            </a:pPr>
            <a:r>
              <a:t>The cumulative plot of flights for the Cessna Citation X shows that a mission of 1,333 nm covers 86.4% of the flights conducted in the NAS</a:t>
            </a:r>
          </a:p>
          <a:p>
            <a:pPr>
              <a:defRPr sz="1600"/>
            </a:pPr>
            <a:endParaRPr/>
          </a:p>
          <a:p>
            <a:pPr marL="228600" indent="-228600">
              <a:buSzPct val="100000"/>
              <a:buChar char="•"/>
              <a:defRPr sz="1600"/>
            </a:pPr>
            <a:r>
              <a:t>The cumulative flights versus stage length plot is obtained from thousands of flights obtained from the FAA TFMS-C system. </a:t>
            </a:r>
          </a:p>
        </p:txBody>
      </p:sp>
      <p:sp>
        <p:nvSpPr>
          <p:cNvPr id="1064" name="Line"/>
          <p:cNvSpPr/>
          <p:nvPr/>
        </p:nvSpPr>
        <p:spPr>
          <a:xfrm>
            <a:off x="1329424" y="1818737"/>
            <a:ext cx="1" cy="290658"/>
          </a:xfrm>
          <a:prstGeom prst="line">
            <a:avLst/>
          </a:prstGeom>
          <a:ln w="26425">
            <a:solidFill>
              <a:srgbClr val="EC2514"/>
            </a:solidFill>
            <a:tailEnd type="triangle"/>
          </a:ln>
        </p:spPr>
        <p:txBody>
          <a:bodyPr lIns="45719" rIns="45719"/>
          <a:lstStyle/>
          <a:p>
            <a:endParaRPr/>
          </a:p>
        </p:txBody>
      </p:sp>
      <p:pic>
        <p:nvPicPr>
          <p:cNvPr id="1065" name="pasted-movie.png" descr="pasted-movie.png"/>
          <p:cNvPicPr>
            <a:picLocks noChangeAspect="1"/>
          </p:cNvPicPr>
          <p:nvPr/>
        </p:nvPicPr>
        <p:blipFill>
          <a:blip r:embed="rId4"/>
          <a:stretch>
            <a:fillRect/>
          </a:stretch>
        </p:blipFill>
        <p:spPr>
          <a:xfrm>
            <a:off x="5493613" y="988077"/>
            <a:ext cx="3555122" cy="1331837"/>
          </a:xfrm>
          <a:prstGeom prst="rect">
            <a:avLst/>
          </a:prstGeom>
          <a:ln w="12700">
            <a:solidFill>
              <a:srgbClr val="000000"/>
            </a:solidFill>
          </a:ln>
        </p:spPr>
      </p:pic>
      <p:pic>
        <p:nvPicPr>
          <p:cNvPr id="1066" name="pasted-movie.png" descr="pasted-movie.png"/>
          <p:cNvPicPr>
            <a:picLocks noChangeAspect="1"/>
          </p:cNvPicPr>
          <p:nvPr/>
        </p:nvPicPr>
        <p:blipFill>
          <a:blip r:embed="rId5"/>
          <a:stretch>
            <a:fillRect/>
          </a:stretch>
        </p:blipFill>
        <p:spPr>
          <a:xfrm>
            <a:off x="262707" y="2096310"/>
            <a:ext cx="3852208" cy="4360728"/>
          </a:xfrm>
          <a:prstGeom prst="rect">
            <a:avLst/>
          </a:prstGeom>
          <a:ln w="12700">
            <a:solidFill>
              <a:srgbClr val="000000"/>
            </a:solidFill>
          </a:ln>
        </p:spPr>
      </p:pic>
      <p:sp>
        <p:nvSpPr>
          <p:cNvPr id="1067" name="Go to Table of Contents">
            <a:hlinkClick r:id="rId6"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Interpretation of 14 CFR Part 135 Landing Results for the Cessna Citation X"/>
          <p:cNvSpPr txBox="1">
            <a:spLocks noGrp="1"/>
          </p:cNvSpPr>
          <p:nvPr>
            <p:ph type="title"/>
          </p:nvPr>
        </p:nvSpPr>
        <p:spPr>
          <a:xfrm>
            <a:off x="261381" y="184828"/>
            <a:ext cx="8621238" cy="950199"/>
          </a:xfrm>
          <a:prstGeom prst="rect">
            <a:avLst/>
          </a:prstGeom>
        </p:spPr>
        <p:txBody>
          <a:bodyPr/>
          <a:lstStyle>
            <a:lvl1pPr>
              <a:defRPr sz="2100" spc="-58"/>
            </a:lvl1pPr>
          </a:lstStyle>
          <a:p>
            <a:r>
              <a:t>Interpretation of 14 CFR Part 135 Landing Results for the Cessna Citation X</a:t>
            </a:r>
          </a:p>
        </p:txBody>
      </p:sp>
      <p:sp>
        <p:nvSpPr>
          <p:cNvPr id="107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85</a:t>
            </a:fld>
            <a:endParaRPr/>
          </a:p>
        </p:txBody>
      </p:sp>
      <p:sp>
        <p:nvSpPr>
          <p:cNvPr id="1071" name="The Cessna Citation X can take off  and land on the 5,200-foot runway using actual (uncorrected) distances reported by the aircraft manufacturer…"/>
          <p:cNvSpPr txBox="1"/>
          <p:nvPr/>
        </p:nvSpPr>
        <p:spPr>
          <a:xfrm>
            <a:off x="313799" y="4728851"/>
            <a:ext cx="8725159" cy="1684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buSzPct val="100000"/>
              <a:buChar char="•"/>
              <a:defRPr sz="1600"/>
            </a:pPr>
            <a:r>
              <a:t>The Cessna Citation X can take off  and land on the 5,200-foot runway using actual (uncorrected) distances reported by the aircraft manufacturer</a:t>
            </a:r>
          </a:p>
          <a:p>
            <a:pPr marL="228600" indent="-228600">
              <a:buSzPct val="100000"/>
              <a:buChar char="•"/>
              <a:defRPr sz="1600"/>
            </a:pPr>
            <a:r>
              <a:t>The uncorrected landing distances are 4,025 (dry) feet and 4,629 feet (wet)</a:t>
            </a:r>
          </a:p>
          <a:p>
            <a:pPr marL="228600" indent="-228600">
              <a:buSzPct val="100000"/>
              <a:buChar char="•"/>
              <a:defRPr sz="1600"/>
            </a:pPr>
            <a:r>
              <a:t>The aircraft </a:t>
            </a:r>
            <a:r>
              <a:rPr b="1"/>
              <a:t>cannot land under 14 CFR Part 135 rules</a:t>
            </a:r>
            <a:r>
              <a:t> because adjustments to the landing distances by 1.67 and 1.92 are applied to the uncorrected dry and wet distances, respectively</a:t>
            </a:r>
          </a:p>
          <a:p>
            <a:pPr marL="228600" indent="-228600">
              <a:buSzPct val="100000"/>
              <a:buChar char="•"/>
              <a:defRPr sz="1600"/>
            </a:pPr>
            <a:r>
              <a:t>For 14 CFR Part 135 rules under dry runway conditions, the runway requirement is 6,277 feet long.</a:t>
            </a:r>
          </a:p>
        </p:txBody>
      </p:sp>
      <p:grpSp>
        <p:nvGrpSpPr>
          <p:cNvPr id="1074" name="Group"/>
          <p:cNvGrpSpPr/>
          <p:nvPr/>
        </p:nvGrpSpPr>
        <p:grpSpPr>
          <a:xfrm>
            <a:off x="427549" y="1044325"/>
            <a:ext cx="8246378" cy="1416498"/>
            <a:chOff x="0" y="0"/>
            <a:chExt cx="8246377" cy="1416497"/>
          </a:xfrm>
        </p:grpSpPr>
        <p:pic>
          <p:nvPicPr>
            <p:cNvPr id="1072" name="pasted-movie.png" descr="pasted-movie.png"/>
            <p:cNvPicPr>
              <a:picLocks noChangeAspect="1"/>
            </p:cNvPicPr>
            <p:nvPr/>
          </p:nvPicPr>
          <p:blipFill>
            <a:blip r:embed="rId2"/>
            <a:stretch>
              <a:fillRect/>
            </a:stretch>
          </p:blipFill>
          <p:spPr>
            <a:xfrm>
              <a:off x="0" y="0"/>
              <a:ext cx="8246378" cy="982449"/>
            </a:xfrm>
            <a:prstGeom prst="rect">
              <a:avLst/>
            </a:prstGeom>
            <a:ln w="6350" cap="flat">
              <a:solidFill>
                <a:srgbClr val="000000"/>
              </a:solidFill>
              <a:prstDash val="solid"/>
              <a:round/>
            </a:ln>
            <a:effectLst/>
          </p:spPr>
        </p:pic>
        <p:pic>
          <p:nvPicPr>
            <p:cNvPr id="1073" name="pasted-movie.png" descr="pasted-movie.png"/>
            <p:cNvPicPr>
              <a:picLocks noChangeAspect="1"/>
            </p:cNvPicPr>
            <p:nvPr/>
          </p:nvPicPr>
          <p:blipFill>
            <a:blip r:embed="rId3"/>
            <a:stretch>
              <a:fillRect/>
            </a:stretch>
          </p:blipFill>
          <p:spPr>
            <a:xfrm>
              <a:off x="0" y="929140"/>
              <a:ext cx="8246378" cy="487358"/>
            </a:xfrm>
            <a:prstGeom prst="rect">
              <a:avLst/>
            </a:prstGeom>
            <a:ln w="6350" cap="flat">
              <a:solidFill>
                <a:srgbClr val="000000"/>
              </a:solidFill>
              <a:prstDash val="solid"/>
              <a:round/>
            </a:ln>
            <a:effectLst/>
          </p:spPr>
        </p:pic>
      </p:grpSp>
      <p:pic>
        <p:nvPicPr>
          <p:cNvPr id="1075" name="pasted-movie.png" descr="pasted-movie.png"/>
          <p:cNvPicPr>
            <a:picLocks noChangeAspect="1"/>
          </p:cNvPicPr>
          <p:nvPr/>
        </p:nvPicPr>
        <p:blipFill>
          <a:blip r:embed="rId4"/>
          <a:stretch>
            <a:fillRect/>
          </a:stretch>
        </p:blipFill>
        <p:spPr>
          <a:xfrm>
            <a:off x="429163" y="2563574"/>
            <a:ext cx="8285674" cy="1963605"/>
          </a:xfrm>
          <a:prstGeom prst="rect">
            <a:avLst/>
          </a:prstGeom>
          <a:ln w="6350">
            <a:solidFill>
              <a:srgbClr val="000000"/>
            </a:solidFill>
          </a:ln>
        </p:spPr>
      </p:pic>
      <p:sp>
        <p:nvSpPr>
          <p:cNvPr id="1076" name="Go to Table of Contents">
            <a:hlinkClick r:id="rId5"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Runway Evaluation Case Analysis Summary"/>
          <p:cNvSpPr txBox="1">
            <a:spLocks noGrp="1"/>
          </p:cNvSpPr>
          <p:nvPr>
            <p:ph type="title"/>
          </p:nvPr>
        </p:nvSpPr>
        <p:spPr>
          <a:xfrm>
            <a:off x="457200" y="517031"/>
            <a:ext cx="8229600" cy="723901"/>
          </a:xfrm>
          <a:prstGeom prst="rect">
            <a:avLst/>
          </a:prstGeom>
        </p:spPr>
        <p:txBody>
          <a:bodyPr/>
          <a:lstStyle>
            <a:lvl1pPr>
              <a:defRPr sz="3400" spc="-94"/>
            </a:lvl1pPr>
          </a:lstStyle>
          <a:p>
            <a:r>
              <a:t>Runway Evaluation Case Analysis Summary</a:t>
            </a:r>
          </a:p>
        </p:txBody>
      </p:sp>
      <p:sp>
        <p:nvSpPr>
          <p:cNvPr id="1079" name="The 5,200-foot runway seems acceptable for most of the aircraft in the fleet mix…"/>
          <p:cNvSpPr txBox="1">
            <a:spLocks noGrp="1"/>
          </p:cNvSpPr>
          <p:nvPr>
            <p:ph type="body" idx="1"/>
          </p:nvPr>
        </p:nvSpPr>
        <p:spPr>
          <a:xfrm>
            <a:off x="239414" y="1368850"/>
            <a:ext cx="8665172" cy="4780162"/>
          </a:xfrm>
          <a:prstGeom prst="rect">
            <a:avLst/>
          </a:prstGeom>
        </p:spPr>
        <p:txBody>
          <a:bodyPr/>
          <a:lstStyle/>
          <a:p>
            <a:pPr marL="228600" indent="-228600">
              <a:buClrTx/>
              <a:buSzPct val="100000"/>
              <a:buFontTx/>
              <a:defRPr sz="2300">
                <a:solidFill>
                  <a:srgbClr val="57576E"/>
                </a:solidFill>
              </a:defRPr>
            </a:pPr>
            <a:r>
              <a:t>The 5,200-foot runway seems acceptable for most of the aircraft in the fleet mix</a:t>
            </a:r>
          </a:p>
          <a:p>
            <a:pPr marL="228600" indent="-228600">
              <a:buClrTx/>
              <a:buSzPct val="100000"/>
              <a:buFontTx/>
              <a:defRPr sz="2300">
                <a:solidFill>
                  <a:srgbClr val="57576E"/>
                </a:solidFill>
              </a:defRPr>
            </a:pPr>
            <a:r>
              <a:t>Large turboprops like the King Air B350ER have a wide payload-range envelope allowing them to operate with five passengers and two pilots and still fly 100% of the missions flown in the NAS with a useful load of 61% from a dry 5,200-foot runway</a:t>
            </a:r>
          </a:p>
          <a:p>
            <a:pPr marL="228600" indent="-228600">
              <a:buClrTx/>
              <a:buSzPct val="100000"/>
              <a:buFontTx/>
              <a:defRPr sz="2300">
                <a:solidFill>
                  <a:srgbClr val="57576E"/>
                </a:solidFill>
              </a:defRPr>
            </a:pPr>
            <a:r>
              <a:t>Surprisingly, some very lights jets like the Cirrus Vision SF50 can operate with substantial useful load limitations if the 5,200-foot runway is wet (i.e., 68% useful load but only able to fly 235 nm with three passengers and a single pilot)</a:t>
            </a:r>
          </a:p>
        </p:txBody>
      </p:sp>
      <p:sp>
        <p:nvSpPr>
          <p:cNvPr id="108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86</a:t>
            </a:fld>
            <a:endParaRPr/>
          </a:p>
        </p:txBody>
      </p:sp>
      <p:sp>
        <p:nvSpPr>
          <p:cNvPr id="1081" name="Go to Table of Contents">
            <a:hlinkClick r:id="rId2"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87</a:t>
            </a:fld>
            <a:endParaRPr/>
          </a:p>
        </p:txBody>
      </p:sp>
      <p:sp>
        <p:nvSpPr>
          <p:cNvPr id="1084" name="Providing Feedback to Improve the SARLAT 2 Tool"/>
          <p:cNvSpPr txBox="1">
            <a:spLocks noGrp="1"/>
          </p:cNvSpPr>
          <p:nvPr>
            <p:ph type="title"/>
          </p:nvPr>
        </p:nvSpPr>
        <p:spPr>
          <a:xfrm>
            <a:off x="457200" y="640576"/>
            <a:ext cx="8229600" cy="723901"/>
          </a:xfrm>
          <a:prstGeom prst="rect">
            <a:avLst/>
          </a:prstGeom>
        </p:spPr>
        <p:txBody>
          <a:bodyPr/>
          <a:lstStyle>
            <a:lvl1pPr defTabSz="758951">
              <a:defRPr sz="2988" spc="-83"/>
            </a:lvl1pPr>
          </a:lstStyle>
          <a:p>
            <a:r>
              <a:t>Providing Feedback to Improve the SARLAT 2 Tool</a:t>
            </a:r>
          </a:p>
        </p:txBody>
      </p:sp>
      <p:sp>
        <p:nvSpPr>
          <p:cNvPr id="1085" name="We welcome your feedback…"/>
          <p:cNvSpPr txBox="1">
            <a:spLocks noGrp="1"/>
          </p:cNvSpPr>
          <p:nvPr>
            <p:ph type="body" idx="1"/>
          </p:nvPr>
        </p:nvSpPr>
        <p:spPr>
          <a:xfrm>
            <a:off x="524933" y="1497407"/>
            <a:ext cx="8229601" cy="4749801"/>
          </a:xfrm>
          <a:prstGeom prst="rect">
            <a:avLst/>
          </a:prstGeom>
        </p:spPr>
        <p:txBody>
          <a:bodyPr/>
          <a:lstStyle/>
          <a:p>
            <a:r>
              <a:t>We welcome your feedback</a:t>
            </a:r>
          </a:p>
          <a:p>
            <a:r>
              <a:t>Please contact:</a:t>
            </a:r>
          </a:p>
          <a:p>
            <a:endParaRPr/>
          </a:p>
          <a:p>
            <a:pPr marL="0" indent="0">
              <a:buSzTx/>
              <a:buNone/>
            </a:pPr>
            <a:r>
              <a:t>Nick Hinze (</a:t>
            </a:r>
            <a:r>
              <a:rPr u="sng">
                <a:solidFill>
                  <a:srgbClr val="0000FF"/>
                </a:solidFill>
                <a:uFill>
                  <a:solidFill>
                    <a:srgbClr val="0000FF"/>
                  </a:solidFill>
                </a:uFill>
                <a:hlinkClick r:id="rId2"/>
              </a:rPr>
              <a:t>nhinze@vt.edu</a:t>
            </a:r>
            <a:r>
              <a:t>)</a:t>
            </a:r>
          </a:p>
          <a:p>
            <a:pPr marL="0" lvl="1" indent="274320">
              <a:buSzTx/>
              <a:buNone/>
            </a:pPr>
            <a:r>
              <a:t>Senior Research Associate </a:t>
            </a:r>
          </a:p>
          <a:p>
            <a:pPr marL="0" lvl="1" indent="274320">
              <a:buSzTx/>
              <a:buNone/>
            </a:pPr>
            <a:r>
              <a:t>Air Transportation Systems Lab</a:t>
            </a:r>
          </a:p>
          <a:p>
            <a:pPr marL="0" indent="0">
              <a:buSzTx/>
              <a:buNone/>
            </a:pPr>
            <a:r>
              <a:t>or</a:t>
            </a:r>
          </a:p>
          <a:p>
            <a:pPr marL="0" indent="0">
              <a:buSzTx/>
              <a:buNone/>
            </a:pPr>
            <a:endParaRPr/>
          </a:p>
          <a:p>
            <a:pPr marL="0" indent="0">
              <a:buSzTx/>
              <a:buNone/>
            </a:pPr>
            <a:r>
              <a:t>Dr. Antonio Trani (</a:t>
            </a:r>
            <a:r>
              <a:rPr u="sng">
                <a:solidFill>
                  <a:srgbClr val="0000FF"/>
                </a:solidFill>
                <a:uFill>
                  <a:solidFill>
                    <a:srgbClr val="0000FF"/>
                  </a:solidFill>
                </a:uFill>
                <a:hlinkClick r:id="rId3"/>
              </a:rPr>
              <a:t>vuela@vt.edu</a:t>
            </a:r>
            <a:r>
              <a:t>)</a:t>
            </a:r>
          </a:p>
          <a:p>
            <a:pPr marL="0" lvl="1" indent="274320">
              <a:buSzTx/>
              <a:buNone/>
            </a:pPr>
            <a:r>
              <a:t>Director</a:t>
            </a:r>
          </a:p>
          <a:p>
            <a:pPr marL="0" lvl="1" indent="274320">
              <a:buSzTx/>
              <a:buNone/>
            </a:pPr>
            <a:r>
              <a:t>Air Transportation Systems Lab</a:t>
            </a:r>
          </a:p>
        </p:txBody>
      </p:sp>
      <p:sp>
        <p:nvSpPr>
          <p:cNvPr id="1086"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After installation, the SARLAT Application resides in the Applications Folder in your computer…"/>
          <p:cNvSpPr txBox="1">
            <a:spLocks noGrp="1"/>
          </p:cNvSpPr>
          <p:nvPr>
            <p:ph type="body" idx="1"/>
          </p:nvPr>
        </p:nvSpPr>
        <p:spPr>
          <a:xfrm>
            <a:off x="251883" y="1125516"/>
            <a:ext cx="8640234" cy="4230367"/>
          </a:xfrm>
          <a:prstGeom prst="rect">
            <a:avLst/>
          </a:prstGeom>
          <a:ln w="12700">
            <a:noFill/>
            <a:miter lim="400000"/>
          </a:ln>
        </p:spPr>
        <p:txBody>
          <a:bodyPr/>
          <a:lstStyle/>
          <a:p>
            <a:pPr marL="170078" indent="-170078" defTabSz="850391">
              <a:defRPr sz="2139" b="1"/>
            </a:pPr>
            <a:endParaRPr/>
          </a:p>
          <a:p>
            <a:pPr marL="170078" indent="-170078" defTabSz="850391">
              <a:defRPr sz="2139"/>
            </a:pPr>
            <a:endParaRPr/>
          </a:p>
          <a:p>
            <a:pPr marL="170078" indent="-170078" defTabSz="850391">
              <a:defRPr sz="2139"/>
            </a:pPr>
            <a:r>
              <a:t>After installation, the SARLAT Application resides in the Applications Folder in your computer</a:t>
            </a:r>
          </a:p>
          <a:p>
            <a:pPr marL="170078" indent="-170078" defTabSz="850391">
              <a:defRPr sz="2139"/>
            </a:pPr>
            <a:endParaRPr/>
          </a:p>
          <a:p>
            <a:pPr marL="170078" indent="-170078" defTabSz="850391">
              <a:defRPr sz="2139"/>
            </a:pPr>
            <a:endParaRPr/>
          </a:p>
          <a:p>
            <a:pPr marL="170078" indent="-170078" defTabSz="850391">
              <a:defRPr sz="2139"/>
            </a:pPr>
            <a:endParaRPr/>
          </a:p>
          <a:p>
            <a:pPr marL="170078" indent="-170078" defTabSz="850391">
              <a:defRPr sz="2139"/>
            </a:pPr>
            <a:endParaRPr/>
          </a:p>
          <a:p>
            <a:pPr marL="170078" indent="-170078" defTabSz="850391">
              <a:defRPr sz="2139"/>
            </a:pPr>
            <a:r>
              <a:t>Double click in there SARLAT icon to run the application</a:t>
            </a:r>
          </a:p>
          <a:p>
            <a:pPr marL="170078" indent="-170078" defTabSz="850391">
              <a:defRPr sz="2139"/>
            </a:pPr>
            <a:r>
              <a:t>You can create a shortcut by dragging the SARLAT Application icon to the computer task bar</a:t>
            </a:r>
          </a:p>
        </p:txBody>
      </p:sp>
      <p:pic>
        <p:nvPicPr>
          <p:cNvPr id="333" name="Image" descr="Image"/>
          <p:cNvPicPr>
            <a:picLocks noChangeAspect="1"/>
          </p:cNvPicPr>
          <p:nvPr/>
        </p:nvPicPr>
        <p:blipFill>
          <a:blip r:embed="rId2"/>
          <a:stretch>
            <a:fillRect/>
          </a:stretch>
        </p:blipFill>
        <p:spPr>
          <a:xfrm>
            <a:off x="406400" y="2711450"/>
            <a:ext cx="7734300" cy="1181100"/>
          </a:xfrm>
          <a:prstGeom prst="rect">
            <a:avLst/>
          </a:prstGeom>
          <a:ln>
            <a:solidFill>
              <a:srgbClr val="000000"/>
            </a:solidFill>
          </a:ln>
        </p:spPr>
      </p:pic>
      <p:sp>
        <p:nvSpPr>
          <p:cNvPr id="334" name="Running the Small Aircraft Runway Length Analysis Tool in Mac OS after Installation"/>
          <p:cNvSpPr txBox="1">
            <a:spLocks noGrp="1"/>
          </p:cNvSpPr>
          <p:nvPr>
            <p:ph type="title"/>
          </p:nvPr>
        </p:nvSpPr>
        <p:spPr>
          <a:xfrm>
            <a:off x="370416" y="742950"/>
            <a:ext cx="8229601" cy="927100"/>
          </a:xfrm>
          <a:prstGeom prst="rect">
            <a:avLst/>
          </a:prstGeom>
        </p:spPr>
        <p:txBody>
          <a:bodyPr/>
          <a:lstStyle/>
          <a:p>
            <a:pPr defTabSz="740663">
              <a:defRPr sz="2916" spc="-81"/>
            </a:pPr>
            <a:r>
              <a:t>Running the Small Aircraft Runway Length Analysis Tool in </a:t>
            </a:r>
            <a:r>
              <a:rPr b="1"/>
              <a:t>Mac OS</a:t>
            </a:r>
            <a:r>
              <a:t> after Installation</a:t>
            </a:r>
          </a:p>
        </p:txBody>
      </p:sp>
      <p:sp>
        <p:nvSpPr>
          <p:cNvPr id="335" name="Slide Number"/>
          <p:cNvSpPr txBox="1">
            <a:spLocks noGrp="1"/>
          </p:cNvSpPr>
          <p:nvPr>
            <p:ph type="sldNum" sz="quarter" idx="2"/>
          </p:nvPr>
        </p:nvSpPr>
        <p:spPr>
          <a:xfrm>
            <a:off x="8913921" y="6548391"/>
            <a:ext cx="209399"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336" name="Rectangle"/>
          <p:cNvSpPr/>
          <p:nvPr/>
        </p:nvSpPr>
        <p:spPr>
          <a:xfrm>
            <a:off x="3924795" y="3491259"/>
            <a:ext cx="1895450" cy="438589"/>
          </a:xfrm>
          <a:prstGeom prst="rect">
            <a:avLst/>
          </a:prstGeom>
          <a:ln w="38100">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pic>
        <p:nvPicPr>
          <p:cNvPr id="337" name="Image" descr="Image"/>
          <p:cNvPicPr>
            <a:picLocks noChangeAspect="1"/>
          </p:cNvPicPr>
          <p:nvPr/>
        </p:nvPicPr>
        <p:blipFill>
          <a:blip r:embed="rId3"/>
          <a:stretch>
            <a:fillRect/>
          </a:stretch>
        </p:blipFill>
        <p:spPr>
          <a:xfrm>
            <a:off x="463550" y="5457918"/>
            <a:ext cx="3111500" cy="622301"/>
          </a:xfrm>
          <a:prstGeom prst="rect">
            <a:avLst/>
          </a:prstGeom>
          <a:ln w="12700">
            <a:miter lim="400000"/>
          </a:ln>
        </p:spPr>
      </p:pic>
      <p:sp>
        <p:nvSpPr>
          <p:cNvPr id="338" name="Rectangle"/>
          <p:cNvSpPr/>
          <p:nvPr/>
        </p:nvSpPr>
        <p:spPr>
          <a:xfrm>
            <a:off x="2616695" y="5429762"/>
            <a:ext cx="523850" cy="678613"/>
          </a:xfrm>
          <a:prstGeom prst="rect">
            <a:avLst/>
          </a:prstGeom>
          <a:ln w="38100">
            <a:solidFill>
              <a:srgbClr val="F7223B">
                <a:alpha val="95983"/>
              </a:srgbClr>
            </a:solidFill>
          </a:ln>
          <a:effectLst>
            <a:outerShdw blurRad="38100" dist="25400" dir="2700000" rotWithShape="0">
              <a:srgbClr val="000000">
                <a:alpha val="60000"/>
              </a:srgbClr>
            </a:outerShdw>
          </a:effectLst>
        </p:spPr>
        <p:txBody>
          <a:bodyPr lIns="45719" rIns="45719" anchor="ctr"/>
          <a:lstStyle/>
          <a:p>
            <a:endParaRPr/>
          </a:p>
        </p:txBody>
      </p:sp>
      <p:sp>
        <p:nvSpPr>
          <p:cNvPr id="339" name="SARLAT Application Icon"/>
          <p:cNvSpPr txBox="1"/>
          <p:nvPr/>
        </p:nvSpPr>
        <p:spPr>
          <a:xfrm>
            <a:off x="2533809" y="6172053"/>
            <a:ext cx="2637158"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SARLAT Application Icon</a:t>
            </a:r>
          </a:p>
        </p:txBody>
      </p:sp>
      <p:sp>
        <p:nvSpPr>
          <p:cNvPr id="340" name="Go to Table of Contents">
            <a:hlinkClick r:id="rId4" action="ppaction://hlinksldjump"/>
          </p:cNvPr>
          <p:cNvSpPr txBox="1"/>
          <p:nvPr/>
        </p:nvSpPr>
        <p:spPr>
          <a:xfrm>
            <a:off x="48798" y="39517"/>
            <a:ext cx="2111683" cy="310634"/>
          </a:xfrm>
          <a:prstGeom prst="rect">
            <a:avLst/>
          </a:prstGeom>
          <a:gradFill>
            <a:gsLst>
              <a:gs pos="0">
                <a:srgbClr val="743327"/>
              </a:gs>
              <a:gs pos="34000">
                <a:srgbClr val="71342A"/>
              </a:gs>
              <a:gs pos="70000">
                <a:srgbClr val="7F3B2F"/>
              </a:gs>
              <a:gs pos="100000">
                <a:schemeClr val="accent6"/>
              </a:gs>
            </a:gsLst>
            <a:path path="circle">
              <a:fillToRect l="37721" t="-19636" r="62278" b="119636"/>
            </a:path>
          </a:gradFill>
          <a:ln>
            <a:solidFill>
              <a:schemeClr val="accent1"/>
            </a:solidFill>
          </a:ln>
          <a:effectLst>
            <a:outerShdw blurRad="38100" dist="25400" dir="27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a:solidFill>
                  <a:srgbClr val="FFFFFF"/>
                </a:solidFill>
              </a:defRPr>
            </a:lvl1pPr>
          </a:lstStyle>
          <a:p>
            <a:r>
              <a:t>Go to Table of Contents</a:t>
            </a:r>
          </a:p>
        </p:txBody>
      </p:sp>
    </p:spTree>
  </p:cSld>
  <p:clrMapOvr>
    <a:masterClrMapping/>
  </p:clrMapOvr>
  <p:transition spd="med"/>
</p:sld>
</file>

<file path=ppt/theme/theme1.xml><?xml version="1.0" encoding="utf-8"?>
<a:theme xmlns:a="http://schemas.openxmlformats.org/drawingml/2006/main" name="Clarity">
  <a:themeElements>
    <a:clrScheme name="Clarity">
      <a:dk1>
        <a:srgbClr val="292934"/>
      </a:dk1>
      <a:lt1>
        <a:srgbClr val="FFFFFF"/>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Clarity">
      <a:majorFont>
        <a:latin typeface="Helvetica"/>
        <a:ea typeface="Helvetica"/>
        <a:cs typeface="Helvetica"/>
      </a:majorFont>
      <a:minorFont>
        <a:latin typeface="Calibri"/>
        <a:ea typeface="Calibri"/>
        <a:cs typeface="Calibri"/>
      </a:minorFont>
    </a:fontScheme>
    <a:fmtScheme name="Clar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6425"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64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larity">
  <a:themeElements>
    <a:clrScheme name="Clarity">
      <a:dk1>
        <a:srgbClr val="000000"/>
      </a:dk1>
      <a:lt1>
        <a:srgbClr val="FFFFFF"/>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Clarity">
      <a:majorFont>
        <a:latin typeface="Helvetica"/>
        <a:ea typeface="Helvetica"/>
        <a:cs typeface="Helvetica"/>
      </a:majorFont>
      <a:minorFont>
        <a:latin typeface="Calibri"/>
        <a:ea typeface="Calibri"/>
        <a:cs typeface="Calibri"/>
      </a:minorFont>
    </a:fontScheme>
    <a:fmtScheme name="Clar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6425"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64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229</TotalTime>
  <Words>6127</Words>
  <Application>Microsoft Macintosh PowerPoint</Application>
  <PresentationFormat>On-screen Show (4:3)</PresentationFormat>
  <Paragraphs>851</Paragraphs>
  <Slides>87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87</vt:i4>
      </vt:variant>
    </vt:vector>
  </HeadingPairs>
  <TitlesOfParts>
    <vt:vector size="91" baseType="lpstr">
      <vt:lpstr>Arial</vt:lpstr>
      <vt:lpstr>Avenir Black</vt:lpstr>
      <vt:lpstr>Calibri</vt:lpstr>
      <vt:lpstr>Clarity</vt:lpstr>
      <vt:lpstr>PowerPoint Presentation</vt:lpstr>
      <vt:lpstr>Table of Contents</vt:lpstr>
      <vt:lpstr>Small Aircraft Runway Length Analysis Tool  Installation Instructions</vt:lpstr>
      <vt:lpstr>Installation Instructions for Windows OS</vt:lpstr>
      <vt:lpstr>SARLAT Installation Files in Windows OS</vt:lpstr>
      <vt:lpstr>Running the Small Aircraft Runway Length Analysis Tool in Windows after Installation</vt:lpstr>
      <vt:lpstr>Installation Instructions for Mac OS</vt:lpstr>
      <vt:lpstr>Installation Instructions for Mac OS (2)</vt:lpstr>
      <vt:lpstr>Running the Small Aircraft Runway Length Analysis Tool in Mac OS after Installation</vt:lpstr>
      <vt:lpstr>Small Aircraft Runway Length Analysis Tool </vt:lpstr>
      <vt:lpstr>Using the Small Aircraft Runway Length Analysis Tool </vt:lpstr>
      <vt:lpstr>General Information About the Model</vt:lpstr>
      <vt:lpstr>SARLAT  2 Takeoff Runway Length Reports</vt:lpstr>
      <vt:lpstr>SARLAT 2 Landing Runway Length Reports</vt:lpstr>
      <vt:lpstr>SARLAT  2 Runway Length Analysis Limits</vt:lpstr>
      <vt:lpstr>Small Aircraft Runway Length Analysis Tool  Menu Structure and Interface</vt:lpstr>
      <vt:lpstr>SARLAT 2 Model Analysis Options</vt:lpstr>
      <vt:lpstr>Runway Evaluation Mode  Objective: Determine if a group of aircraft can safely operate from an existing runway</vt:lpstr>
      <vt:lpstr>Runway Evaluation Mode</vt:lpstr>
      <vt:lpstr>Runway Evaluation Mode Interface</vt:lpstr>
      <vt:lpstr>Runway Evaluation Mode Interface (2)</vt:lpstr>
      <vt:lpstr>Runway Evaluation Mode: Aircraft Fleet Mix</vt:lpstr>
      <vt:lpstr>Runway Evaluation Output Interface</vt:lpstr>
      <vt:lpstr>Runway Evaluation Output Interface</vt:lpstr>
      <vt:lpstr>Runway Evaluation Output Interface</vt:lpstr>
      <vt:lpstr>PowerPoint Presentation</vt:lpstr>
      <vt:lpstr>Evaluation Model: Mission Range vs. Useful Load Diagram</vt:lpstr>
      <vt:lpstr>Evaluation Model: Cumulative Flights Coverage</vt:lpstr>
      <vt:lpstr>Runway Evaluation Mode: Part 135 Operations</vt:lpstr>
      <vt:lpstr>Runway Evaluation: Aircraft Data Table</vt:lpstr>
      <vt:lpstr>Infeasible Operating Conditions in the Runway Evaluation Mode</vt:lpstr>
      <vt:lpstr>Runway Design Mode  Objective: Estimate the unconstrained runway length required by a known aircraft fleet mix</vt:lpstr>
      <vt:lpstr>Runway Design Mode</vt:lpstr>
      <vt:lpstr>Runway Design Mode Interface</vt:lpstr>
      <vt:lpstr>Runway Design Mode: Fleet Mix Parameters (Piston Aircraft)</vt:lpstr>
      <vt:lpstr>Runway Design Mode: Fleet Mix Parameters for Large Turboprop Aircraft (Those with Maximum Takeoff Weight 12,500 lbs. or Higher)</vt:lpstr>
      <vt:lpstr>Runway Design Mode: Fleet Mix Parameters for Jet-Powered Aircraft</vt:lpstr>
      <vt:lpstr>Runway Design Graphical Output</vt:lpstr>
      <vt:lpstr>Runway Design Table Output</vt:lpstr>
      <vt:lpstr>Critical Aircraft Considering Runway Design Parameters</vt:lpstr>
      <vt:lpstr>Critical Aircraft According to Other Design Parameters</vt:lpstr>
      <vt:lpstr>Infeasible Operating Conditions in the Runway Design Mode</vt:lpstr>
      <vt:lpstr>Runway Evaluation Validation Mode  Objective: Provides a graphical depiction of aircraft takeoff weight and runway length required for various design parameters (temperature, runway grade, and wind speed)</vt:lpstr>
      <vt:lpstr>Runway Evaluation Validation Mode</vt:lpstr>
      <vt:lpstr>Runway Evaluation Validation Mode</vt:lpstr>
      <vt:lpstr>Runway Design Validation Mode  Objective: Provides a graphical depiction of aircraft takeoff weight and runway length required for various design parameters (temperature, runway grade, and useful load</vt:lpstr>
      <vt:lpstr>Runway Design Validation Mode</vt:lpstr>
      <vt:lpstr>Runway Design Validation Mode</vt:lpstr>
      <vt:lpstr>Aircraft Stage Length Analysis  Objective: Provides a graphical information of the cumulative number flights versus distance flown in the National Airspace System</vt:lpstr>
      <vt:lpstr>Stage Length Analysis</vt:lpstr>
      <vt:lpstr>Stage Length Analysis</vt:lpstr>
      <vt:lpstr>Aircraft Range Analysis  Objective: Provides a graphical information of useful load and mission distance flown for jet-powered aircraft and turboprops whose maximum takeoff gross weight is 12,500 lbs. or more.</vt:lpstr>
      <vt:lpstr>Aircraft Range Analysis</vt:lpstr>
      <vt:lpstr>Aircraft Range Analysis</vt:lpstr>
      <vt:lpstr>Saving and Exporting Data in SARLAT 2</vt:lpstr>
      <vt:lpstr>Exporting and Saving Scenario Runs</vt:lpstr>
      <vt:lpstr>Saving SARLAT Scenario Runs</vt:lpstr>
      <vt:lpstr>Loading SARLAT Scenario Runs</vt:lpstr>
      <vt:lpstr>Exporting SARLAT 2 Graphical Output</vt:lpstr>
      <vt:lpstr>Exporting SARLAT 2 Numerical Output Data</vt:lpstr>
      <vt:lpstr>Exporting SARLAT 2 Excel Output File</vt:lpstr>
      <vt:lpstr>PowerPoint Presentation</vt:lpstr>
      <vt:lpstr>Critical Aircraft Based on Runway Length</vt:lpstr>
      <vt:lpstr>Critical Aircraft Based on Runway Length (2)</vt:lpstr>
      <vt:lpstr>No Critical Aircraft Based on Runway Length Example</vt:lpstr>
      <vt:lpstr>Case Study # 1: Runway Design</vt:lpstr>
      <vt:lpstr>New Airport Description</vt:lpstr>
      <vt:lpstr>New Airport Projected Fleet Mix and Design Conditions</vt:lpstr>
      <vt:lpstr>New Airport Runway Length Requirements: Graphical Output</vt:lpstr>
      <vt:lpstr>New Airport Runway Length Requirements Table Output</vt:lpstr>
      <vt:lpstr>New Airport Analysis Summary</vt:lpstr>
      <vt:lpstr>New Airport Sensitivity Analysis: Climate Change</vt:lpstr>
      <vt:lpstr>Case Study # 2: Runway Evaluation</vt:lpstr>
      <vt:lpstr>Existing Runway Airport Evaluation</vt:lpstr>
      <vt:lpstr>Existing Airport Fleet Mix and Design Conditions</vt:lpstr>
      <vt:lpstr>Existing Airport Design Conditions</vt:lpstr>
      <vt:lpstr>Runway Evaluation Results for Piston and Turboprop Aircraft</vt:lpstr>
      <vt:lpstr>Runway Evaluation Results for Jet Aircraft</vt:lpstr>
      <vt:lpstr>Interpretation of Useful Load Results for King Air B350ER</vt:lpstr>
      <vt:lpstr>Useful Load and Mission Range for the King Air B350ER</vt:lpstr>
      <vt:lpstr>Mission Range and Trip Distances Flown for the King Air B350ER</vt:lpstr>
      <vt:lpstr>Interpretation of Useful Load Results for Cessna Citation X</vt:lpstr>
      <vt:lpstr>Useful Load and Mission Range for the Cessna Citation X</vt:lpstr>
      <vt:lpstr>Mission Range and Trip Distances Flown for the Cessna Citation X</vt:lpstr>
      <vt:lpstr>Interpretation of 14 CFR Part 135 Landing Results for the Cessna Citation X</vt:lpstr>
      <vt:lpstr>Runway Evaluation Case Analysis Summary</vt:lpstr>
      <vt:lpstr>Providing Feedback to Improve the SARLAT 2 Tool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Trani, Antonio</cp:lastModifiedBy>
  <cp:revision>3</cp:revision>
  <dcterms:modified xsi:type="dcterms:W3CDTF">2024-07-18T17:11:06Z</dcterms:modified>
</cp:coreProperties>
</file>